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tags/tag24.xml" ContentType="application/vnd.openxmlformats-officedocument.presentationml.tags+xml"/>
  <Override PartName="/ppt/notesSlides/notesSlide43.xml" ContentType="application/vnd.openxmlformats-officedocument.presentationml.notesSlide+xml"/>
  <Override PartName="/ppt/tags/tag25.xml" ContentType="application/vnd.openxmlformats-officedocument.presentationml.tags+xml"/>
  <Override PartName="/ppt/notesSlides/notesSlide44.xml" ContentType="application/vnd.openxmlformats-officedocument.presentationml.notesSlide+xml"/>
  <Override PartName="/ppt/tags/tag26.xml" ContentType="application/vnd.openxmlformats-officedocument.presentationml.tags+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1.xml" ContentType="application/vnd.openxmlformats-officedocument.presentationml.tags+xml"/>
  <Override PartName="/ppt/notesSlides/notesSlide51.xml" ContentType="application/vnd.openxmlformats-officedocument.presentationml.notesSlide+xml"/>
  <Override PartName="/ppt/tags/tag3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33.xml" ContentType="application/vnd.openxmlformats-officedocument.presentationml.tags+xml"/>
  <Override PartName="/ppt/notesSlides/notesSlide54.xml" ContentType="application/vnd.openxmlformats-officedocument.presentationml.notesSlide+xml"/>
  <Override PartName="/ppt/tags/tag34.xml" ContentType="application/vnd.openxmlformats-officedocument.presentationml.tags+xml"/>
  <Override PartName="/ppt/notesSlides/notesSlide55.xml" ContentType="application/vnd.openxmlformats-officedocument.presentationml.notesSlide+xml"/>
  <Override PartName="/ppt/tags/tag35.xml" ContentType="application/vnd.openxmlformats-officedocument.presentationml.tags+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heme/themeOverride3.xml" ContentType="application/vnd.openxmlformats-officedocument.themeOverr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3"/>
  </p:notesMasterIdLst>
  <p:handoutMasterIdLst>
    <p:handoutMasterId r:id="rId64"/>
  </p:handoutMasterIdLst>
  <p:sldIdLst>
    <p:sldId id="308" r:id="rId2"/>
    <p:sldId id="309" r:id="rId3"/>
    <p:sldId id="1712" r:id="rId4"/>
    <p:sldId id="1713" r:id="rId5"/>
    <p:sldId id="1714" r:id="rId6"/>
    <p:sldId id="1715" r:id="rId7"/>
    <p:sldId id="1716" r:id="rId8"/>
    <p:sldId id="1725" r:id="rId9"/>
    <p:sldId id="1706" r:id="rId10"/>
    <p:sldId id="1718" r:id="rId11"/>
    <p:sldId id="1719" r:id="rId12"/>
    <p:sldId id="1720" r:id="rId13"/>
    <p:sldId id="1721" r:id="rId14"/>
    <p:sldId id="1722" r:id="rId15"/>
    <p:sldId id="1723" r:id="rId16"/>
    <p:sldId id="1724" r:id="rId17"/>
    <p:sldId id="1726" r:id="rId18"/>
    <p:sldId id="1728" r:id="rId19"/>
    <p:sldId id="1729" r:id="rId20"/>
    <p:sldId id="1730" r:id="rId21"/>
    <p:sldId id="1734" r:id="rId22"/>
    <p:sldId id="1735" r:id="rId23"/>
    <p:sldId id="1736" r:id="rId24"/>
    <p:sldId id="1731" r:id="rId25"/>
    <p:sldId id="1732" r:id="rId26"/>
    <p:sldId id="1733" r:id="rId27"/>
    <p:sldId id="1727" r:id="rId28"/>
    <p:sldId id="1705" r:id="rId29"/>
    <p:sldId id="1707" r:id="rId30"/>
    <p:sldId id="1710" r:id="rId31"/>
    <p:sldId id="1737" r:id="rId32"/>
    <p:sldId id="1739" r:id="rId33"/>
    <p:sldId id="1740" r:id="rId34"/>
    <p:sldId id="1741" r:id="rId35"/>
    <p:sldId id="1742" r:id="rId36"/>
    <p:sldId id="1743" r:id="rId37"/>
    <p:sldId id="1744" r:id="rId38"/>
    <p:sldId id="1746" r:id="rId39"/>
    <p:sldId id="1747" r:id="rId40"/>
    <p:sldId id="1745" r:id="rId41"/>
    <p:sldId id="1748" r:id="rId42"/>
    <p:sldId id="1749" r:id="rId43"/>
    <p:sldId id="1758" r:id="rId44"/>
    <p:sldId id="1759" r:id="rId45"/>
    <p:sldId id="1760" r:id="rId46"/>
    <p:sldId id="1761" r:id="rId47"/>
    <p:sldId id="1763" r:id="rId48"/>
    <p:sldId id="1764" r:id="rId49"/>
    <p:sldId id="1762" r:id="rId50"/>
    <p:sldId id="1738" r:id="rId51"/>
    <p:sldId id="1756" r:id="rId52"/>
    <p:sldId id="1757" r:id="rId53"/>
    <p:sldId id="1755" r:id="rId54"/>
    <p:sldId id="1751" r:id="rId55"/>
    <p:sldId id="1752" r:id="rId56"/>
    <p:sldId id="1753" r:id="rId57"/>
    <p:sldId id="1754" r:id="rId58"/>
    <p:sldId id="1750" r:id="rId59"/>
    <p:sldId id="1709" r:id="rId60"/>
    <p:sldId id="1708" r:id="rId61"/>
    <p:sldId id="1580" r:id="rId6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5437" autoAdjust="0"/>
  </p:normalViewPr>
  <p:slideViewPr>
    <p:cSldViewPr snapToGrid="0">
      <p:cViewPr varScale="1">
        <p:scale>
          <a:sx n="60" d="100"/>
          <a:sy n="60" d="100"/>
        </p:scale>
        <p:origin x="58" y="682"/>
      </p:cViewPr>
      <p:guideLst>
        <p:guide orient="horz" pos="2137"/>
        <p:guide pos="3924"/>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2021/7/17</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2021/7/17</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smtClean="0">
                <a:solidFill>
                  <a:schemeClr val="tx1"/>
                </a:solidFill>
                <a:effectLst/>
                <a:latin typeface="+mn-lt"/>
                <a:ea typeface="+mn-ea"/>
                <a:cs typeface="+mn-cs"/>
              </a:rPr>
              <a:t>Join </a:t>
            </a:r>
            <a:r>
              <a:rPr lang="zh-CN" altLang="en-US" sz="1200" b="0" i="0" kern="1200" dirty="0" smtClean="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总线矩阵</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OneService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体系的目标是提高数据的共享能力，让数据可以被用得好，用得爽。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问题：</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“上线容易，下线难”的窘境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不同的查询引擎，应用开发需要定制不同的访问接口</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好处：</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接口一方面对应用开发屏蔽了底层数据存储，使用统一标准的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1361455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1523619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2107235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1025378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2351720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882274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311446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3894147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52</a:t>
            </a:fld>
            <a:endParaRPr lang="zh-CN" altLang="en-US"/>
          </a:p>
        </p:txBody>
      </p:sp>
    </p:spTree>
    <p:extLst>
      <p:ext uri="{BB962C8B-B14F-4D97-AF65-F5344CB8AC3E}">
        <p14:creationId xmlns:p14="http://schemas.microsoft.com/office/powerpoint/2010/main" val="41867230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53</a:t>
            </a:fld>
            <a:endParaRPr lang="zh-CN" altLang="en-US"/>
          </a:p>
        </p:txBody>
      </p:sp>
    </p:spTree>
    <p:extLst>
      <p:ext uri="{BB962C8B-B14F-4D97-AF65-F5344CB8AC3E}">
        <p14:creationId xmlns:p14="http://schemas.microsoft.com/office/powerpoint/2010/main" val="31165276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54</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55</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56</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57</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58</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smtClean="0"/>
              <a:t>流程说明如下：</a:t>
            </a:r>
            <a:endParaRPr lang="en-US" altLang="zh-CN" sz="1200" dirty="0" smtClean="0"/>
          </a:p>
          <a:p>
            <a:pPr marL="342900" indent="-342900">
              <a:buAutoNum type="arabicPeriod"/>
            </a:pPr>
            <a:r>
              <a:rPr lang="zh-CN" altLang="en-US" sz="1200" dirty="0" smtClean="0"/>
              <a:t>分析业务场景，根据应用的影响程度，确定当前以及生产链路上的数据资产等级</a:t>
            </a:r>
            <a:endParaRPr lang="en-US" altLang="zh-CN" sz="1200" dirty="0" smtClean="0"/>
          </a:p>
          <a:p>
            <a:pPr marL="342900" indent="-342900">
              <a:buAutoNum type="arabicPeriod"/>
            </a:pPr>
            <a:r>
              <a:rPr lang="zh-CN" altLang="en-US" sz="1200" dirty="0" smtClean="0"/>
              <a:t>在各个加工环节上根据不同资产等级对数据采取不同的质量管理方式</a:t>
            </a:r>
            <a:endParaRPr lang="en-US" altLang="zh-CN" sz="1200" dirty="0" smtClean="0"/>
          </a:p>
          <a:p>
            <a:pPr marL="342900" indent="-342900">
              <a:buAutoNum type="arabicPeriod"/>
            </a:pPr>
            <a:r>
              <a:rPr lang="zh-CN" altLang="en-US" sz="1200" dirty="0" smtClean="0"/>
              <a:t>对数据风险点进行监控，包括数据质量风险和数据及时性监控</a:t>
            </a:r>
            <a:endParaRPr lang="en-US" altLang="zh-CN" sz="1200" dirty="0" smtClean="0"/>
          </a:p>
          <a:p>
            <a:pPr marL="342900" indent="-342900">
              <a:buAutoNum type="arabicPeriod"/>
            </a:pPr>
            <a:r>
              <a:rPr lang="zh-CN" altLang="en-US" sz="1200" dirty="0" smtClean="0"/>
              <a:t>根据业务过程中出现的问题，对监控方案进行汇总分析和改进</a:t>
            </a:r>
          </a:p>
          <a:p>
            <a:endParaRPr lang="en-US" altLang="zh-CN" dirty="0" smtClean="0"/>
          </a:p>
          <a:p>
            <a:r>
              <a:rPr lang="en-US" altLang="zh-CN" dirty="0" smtClean="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59</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60</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61</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smtClean="0">
                <a:solidFill>
                  <a:schemeClr val="tx1"/>
                </a:solidFill>
                <a:effectLst/>
                <a:latin typeface="+mn-lt"/>
                <a:ea typeface="+mn-ea"/>
                <a:cs typeface="+mn-cs"/>
              </a:rPr>
              <a:t>OneData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jp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6.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7.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38.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40.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41.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42.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5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smtClean="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50426" y="460681"/>
            <a:ext cx="1562785" cy="341859"/>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en-US" altLang="zh-CN" dirty="0" err="1" smtClean="0">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开源的有 Netflix 的 Metacat、Apache 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smtClean="0"/>
              <a:t>多</a:t>
            </a:r>
            <a:r>
              <a:rPr lang="zh-CN" altLang="en-US" dirty="0"/>
              <a:t>数据源的可扩展架构</a:t>
            </a:r>
            <a:r>
              <a:rPr lang="zh-CN" altLang="en-US" dirty="0" smtClean="0"/>
              <a:t>设计：支持</a:t>
            </a:r>
            <a:r>
              <a:rPr lang="zh-CN" altLang="en-US" dirty="0"/>
              <a:t>不同数据源，建立一个可扩展的、统一的元数据层是非常重要</a:t>
            </a:r>
            <a:r>
              <a:rPr lang="zh-CN" altLang="en-US" dirty="0" smtClean="0"/>
              <a:t>的</a:t>
            </a:r>
            <a:endParaRPr lang="en-US" altLang="zh-CN" dirty="0" smtClean="0"/>
          </a:p>
          <a:p>
            <a:pPr marL="342900" indent="-342900">
              <a:buAutoNum type="arabicPeriod"/>
            </a:pPr>
            <a:r>
              <a:rPr lang="zh-CN" altLang="en-US" dirty="0"/>
              <a:t>采取直连数据源拉的</a:t>
            </a:r>
            <a:r>
              <a:rPr lang="zh-CN" altLang="en-US" dirty="0" smtClean="0"/>
              <a:t>方式</a:t>
            </a:r>
            <a:endParaRPr lang="en-US" altLang="zh-CN" dirty="0" smtClean="0"/>
          </a:p>
          <a:p>
            <a:pPr marL="742950" lvl="1" indent="-285750">
              <a:buFontTx/>
              <a:buChar char="-"/>
            </a:pPr>
            <a:r>
              <a:rPr lang="zh-CN" altLang="en-US" dirty="0" smtClean="0"/>
              <a:t>不</a:t>
            </a:r>
            <a:r>
              <a:rPr lang="zh-CN" altLang="en-US" dirty="0"/>
              <a:t>存在保存两份元数据一致性的</a:t>
            </a:r>
            <a:r>
              <a:rPr lang="zh-CN" altLang="en-US" dirty="0" smtClean="0"/>
              <a:t>问题</a:t>
            </a:r>
            <a:endParaRPr lang="en-US" altLang="zh-CN" dirty="0" smtClean="0"/>
          </a:p>
          <a:p>
            <a:pPr marL="742950" lvl="1" indent="-285750">
              <a:buFontTx/>
              <a:buChar char="-"/>
            </a:pPr>
            <a:r>
              <a:rPr lang="zh-CN" altLang="en-US" dirty="0" smtClean="0"/>
              <a:t>这种架构</a:t>
            </a:r>
            <a:r>
              <a:rPr lang="zh-CN" altLang="en-US" dirty="0"/>
              <a:t>设计很轻</a:t>
            </a:r>
            <a:r>
              <a:rPr lang="zh-CN" altLang="en-US" dirty="0" smtClean="0"/>
              <a:t>量化，</a:t>
            </a:r>
            <a:r>
              <a:rPr lang="zh-CN" altLang="en-US" dirty="0"/>
              <a:t>扩展成本很</a:t>
            </a:r>
            <a:r>
              <a:rPr lang="zh-CN" altLang="en-US" dirty="0" smtClean="0"/>
              <a:t>低（</a:t>
            </a:r>
            <a:r>
              <a:rPr lang="zh-CN" altLang="en-US" dirty="0"/>
              <a:t>集成型设计</a:t>
            </a:r>
            <a:r>
              <a:rPr lang="zh-CN" altLang="en-US" dirty="0" smtClean="0"/>
              <a:t>）</a:t>
            </a:r>
            <a:endParaRPr lang="en-US" altLang="zh-CN" dirty="0" smtClean="0"/>
          </a:p>
        </p:txBody>
      </p:sp>
    </p:spTree>
    <p:extLst>
      <p:ext uri="{BB962C8B-B14F-4D97-AF65-F5344CB8AC3E}">
        <p14:creationId xmlns:p14="http://schemas.microsoft.com/office/powerpoint/2010/main" val="958237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
            </a:r>
            <a:r>
              <a:rPr lang="zh-CN" altLang="en-US" dirty="0" smtClean="0">
                <a:latin typeface="微软雅黑" panose="020B0503020204020204" pitchFamily="34" charset="-122"/>
                <a:ea typeface="微软雅黑" panose="020B0503020204020204" pitchFamily="34" charset="-122"/>
              </a:rPr>
              <a:t>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血缘采集的三种方式：</a:t>
            </a:r>
            <a:endParaRPr lang="en-US" altLang="zh-CN" sz="1600" b="1"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准确性问题</a:t>
            </a:r>
            <a:r>
              <a:rPr lang="en-US" altLang="zh-CN" sz="1600" dirty="0" smtClean="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时效性问题</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smtClean="0"/>
              <a:t>Hive</a:t>
            </a:r>
            <a:r>
              <a:rPr lang="zh-CN" altLang="en-US" dirty="0" smtClean="0"/>
              <a:t>引擎：</a:t>
            </a:r>
            <a:r>
              <a:rPr lang="zh-CN" altLang="en-US" dirty="0"/>
              <a:t>通过 </a:t>
            </a:r>
            <a:r>
              <a:rPr lang="en-US" altLang="zh-CN" dirty="0"/>
              <a:t>Hook </a:t>
            </a:r>
            <a:r>
              <a:rPr lang="zh-CN" altLang="en-US" dirty="0"/>
              <a:t>方式，实时地捕捉任务执行计划，获取输入表和输出表，推送给 </a:t>
            </a:r>
            <a:r>
              <a:rPr lang="en-US" altLang="zh-CN" dirty="0" smtClean="0"/>
              <a:t>Kafka</a:t>
            </a:r>
            <a:r>
              <a:rPr lang="zh-CN" altLang="en-US" dirty="0" smtClean="0"/>
              <a:t>，由</a:t>
            </a:r>
            <a:r>
              <a:rPr lang="en-US" altLang="zh-CN" dirty="0" smtClean="0"/>
              <a:t>Ingest</a:t>
            </a:r>
            <a:r>
              <a:rPr lang="zh-CN" altLang="en-US" dirty="0" smtClean="0"/>
              <a:t>模块将血缘写入图数据库</a:t>
            </a:r>
            <a:endParaRPr lang="en-US" altLang="zh-CN" dirty="0" smtClean="0"/>
          </a:p>
          <a:p>
            <a:endParaRPr lang="en-US" altLang="zh-CN" dirty="0" smtClean="0"/>
          </a:p>
          <a:p>
            <a:pPr marL="285750" indent="-285750">
              <a:buFont typeface="Wingdings" panose="05000000000000000000" pitchFamily="2" charset="2"/>
              <a:buChar char="ü"/>
            </a:pPr>
            <a:r>
              <a:rPr lang="en-US" altLang="zh-CN" dirty="0" smtClean="0"/>
              <a:t>Spark</a:t>
            </a:r>
            <a:r>
              <a:rPr lang="zh-CN" altLang="en-US" dirty="0" smtClean="0"/>
              <a:t>引擎、</a:t>
            </a:r>
            <a:r>
              <a:rPr lang="en-US" altLang="zh-CN" dirty="0" err="1" smtClean="0"/>
              <a:t>Flink</a:t>
            </a:r>
            <a:r>
              <a:rPr lang="zh-CN" altLang="en-US" dirty="0" smtClean="0"/>
              <a:t>引擎等：</a:t>
            </a:r>
            <a:r>
              <a:rPr lang="en-US" altLang="zh-CN" dirty="0" smtClean="0"/>
              <a:t>Atlas </a:t>
            </a:r>
            <a:r>
              <a:rPr lang="zh-CN" altLang="en-US" dirty="0"/>
              <a:t>提供了 </a:t>
            </a:r>
            <a:r>
              <a:rPr lang="en-US" altLang="zh-CN" dirty="0"/>
              <a:t>Listener </a:t>
            </a:r>
            <a:r>
              <a:rPr lang="zh-CN" altLang="en-US" dirty="0"/>
              <a:t>的实现方式</a:t>
            </a:r>
            <a:endParaRPr lang="en-US" altLang="zh-CN" dirty="0" smtClean="0"/>
          </a:p>
        </p:txBody>
      </p:sp>
    </p:spTree>
    <p:extLst>
      <p:ext uri="{BB962C8B-B14F-4D97-AF65-F5344CB8AC3E}">
        <p14:creationId xmlns:p14="http://schemas.microsoft.com/office/powerpoint/2010/main" val="1187020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a:t>
            </a:r>
            <a:r>
              <a:rPr lang="zh-CN" altLang="en-US" sz="2000" b="1" dirty="0" smtClean="0">
                <a:solidFill>
                  <a:schemeClr val="accent1"/>
                </a:solidFill>
                <a:latin typeface="微软雅黑" panose="020B0503020204020204" pitchFamily="34" charset="-122"/>
                <a:ea typeface="微软雅黑" panose="020B0503020204020204" pitchFamily="34" charset="-122"/>
              </a:rPr>
              <a:t>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电商、音乐等不同业务线</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算法、数仓、风控等不同租户</a:t>
            </a:r>
            <a:endParaRPr lang="zh-CN" altLang="en-US" dirty="0">
              <a:latin typeface="微软雅黑" panose="020B0503020204020204" pitchFamily="34" charset="-122"/>
              <a:ea typeface="微软雅黑" panose="020B0503020204020204" pitchFamily="34" charset="-122"/>
            </a:endParaRP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a:t>
            </a:r>
            <a:r>
              <a:rPr lang="zh-CN" altLang="en-US" dirty="0" smtClean="0">
                <a:latin typeface="微软雅黑" panose="020B0503020204020204" pitchFamily="34" charset="-122"/>
                <a:ea typeface="微软雅黑" panose="020B0503020204020204" pitchFamily="34" charset="-122"/>
              </a:rPr>
              <a:t>集群</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kudu</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考虑将半结构化的</a:t>
            </a:r>
            <a:r>
              <a:rPr lang="en-US" altLang="zh-CN" dirty="0" smtClean="0">
                <a:latin typeface="微软雅黑" panose="020B0503020204020204" pitchFamily="34" charset="-122"/>
                <a:ea typeface="微软雅黑" panose="020B0503020204020204" pitchFamily="34" charset="-122"/>
              </a:rPr>
              <a:t>KV</a:t>
            </a:r>
            <a:r>
              <a:rPr lang="zh-CN" altLang="en-US" dirty="0" smtClean="0">
                <a:latin typeface="微软雅黑" panose="020B0503020204020204" pitchFamily="34" charset="-122"/>
                <a:ea typeface="微软雅黑" panose="020B0503020204020204" pitchFamily="34" charset="-122"/>
              </a:rPr>
              <a:t>也纳入管理，比如</a:t>
            </a:r>
            <a:r>
              <a:rPr lang="en-US" altLang="zh-CN" dirty="0" err="1" smtClean="0">
                <a:latin typeface="微软雅黑" panose="020B0503020204020204" pitchFamily="34" charset="-122"/>
                <a:ea typeface="微软雅黑" panose="020B0503020204020204" pitchFamily="34" charset="-122"/>
              </a:rPr>
              <a:t>Hbase</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支持数据血缘的实时采集和高性能的查询</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支持字段级别血缘</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支持生命周期管理（过期血缘及时清理）</a:t>
            </a:r>
            <a:endParaRPr lang="zh-CN" altLang="en-US" dirty="0">
              <a:latin typeface="微软雅黑" panose="020B0503020204020204" pitchFamily="34" charset="-122"/>
              <a:ea typeface="微软雅黑" panose="020B0503020204020204" pitchFamily="34" charset="-122"/>
            </a:endParaRP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a16="http://schemas.microsoft.com/office/drawing/2014/main" xmlns:p14="http://schemas.microsoft.com/office/powerpoint/2010/main" xmlns:a14="http://schemas.microsoft.com/office/drawing/2010/main" xmlns=""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a16="http://schemas.microsoft.com/office/drawing/2014/main" xmlns:p14="http://schemas.microsoft.com/office/powerpoint/2010/main" xmlns:a14="http://schemas.microsoft.com/office/drawing/2010/main" xmlns=""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a16="http://schemas.microsoft.com/office/drawing/2014/main" xmlns:p14="http://schemas.microsoft.com/office/powerpoint/2010/main" xmlns:a14="http://schemas.microsoft.com/office/drawing/2010/main" xmlns=""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a16="http://schemas.microsoft.com/office/drawing/2014/main" xmlns:p14="http://schemas.microsoft.com/office/powerpoint/2010/main" xmlns:a14="http://schemas.microsoft.com/office/drawing/2010/main" xmlns=""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a16="http://schemas.microsoft.com/office/drawing/2014/main" xmlns:p14="http://schemas.microsoft.com/office/powerpoint/2010/main" xmlns:a14="http://schemas.microsoft.com/office/drawing/2010/main" xmlns=""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a16="http://schemas.microsoft.com/office/drawing/2014/main" xmlns:p14="http://schemas.microsoft.com/office/powerpoint/2010/main" xmlns:a14="http://schemas.microsoft.com/office/drawing/2010/main" xmlns=""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a16="http://schemas.microsoft.com/office/drawing/2014/main" xmlns:p14="http://schemas.microsoft.com/office/powerpoint/2010/main" xmlns:a14="http://schemas.microsoft.com/office/drawing/2010/main" xmlns=""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a16="http://schemas.microsoft.com/office/drawing/2014/main" xmlns:p14="http://schemas.microsoft.com/office/powerpoint/2010/main" xmlns:a14="http://schemas.microsoft.com/office/drawing/2010/main" xmlns=""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a16="http://schemas.microsoft.com/office/drawing/2014/main" xmlns:p14="http://schemas.microsoft.com/office/powerpoint/2010/main" xmlns:a14="http://schemas.microsoft.com/office/drawing/2010/main" xmlns=""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a16="http://schemas.microsoft.com/office/drawing/2014/main" xmlns:p14="http://schemas.microsoft.com/office/powerpoint/2010/main" xmlns:a14="http://schemas.microsoft.com/office/drawing/2010/main" xmlns=""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a16="http://schemas.microsoft.com/office/drawing/2014/main" xmlns:p14="http://schemas.microsoft.com/office/powerpoint/2010/main" xmlns:a14="http://schemas.microsoft.com/office/drawing/2010/main" xmlns=""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a16="http://schemas.microsoft.com/office/drawing/2014/main" xmlns:p14="http://schemas.microsoft.com/office/powerpoint/2010/main" xmlns:a14="http://schemas.microsoft.com/office/drawing/2010/main" xmlns=""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a16="http://schemas.microsoft.com/office/drawing/2014/main" xmlns:p14="http://schemas.microsoft.com/office/powerpoint/2010/main" xmlns:a14="http://schemas.microsoft.com/office/drawing/2010/main" xmlns=""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a16="http://schemas.microsoft.com/office/drawing/2014/main" xmlns:p14="http://schemas.microsoft.com/office/powerpoint/2010/main" xmlns:a14="http://schemas.microsoft.com/office/drawing/2010/main" xmlns=""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a16="http://schemas.microsoft.com/office/drawing/2014/main" xmlns:p14="http://schemas.microsoft.com/office/powerpoint/2010/main" xmlns:a14="http://schemas.microsoft.com/office/drawing/2010/main" xmlns=""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a16="http://schemas.microsoft.com/office/drawing/2014/main" xmlns:p14="http://schemas.microsoft.com/office/powerpoint/2010/main" xmlns:a14="http://schemas.microsoft.com/office/drawing/2010/main" xmlns=""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a16="http://schemas.microsoft.com/office/drawing/2014/main" xmlns:p14="http://schemas.microsoft.com/office/powerpoint/2010/main" xmlns:a14="http://schemas.microsoft.com/office/drawing/2010/main" xmlns=""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a16="http://schemas.microsoft.com/office/drawing/2014/main" xmlns:p14="http://schemas.microsoft.com/office/powerpoint/2010/main" xmlns:a14="http://schemas.microsoft.com/office/drawing/2010/main" xmlns=""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a16="http://schemas.microsoft.com/office/drawing/2014/main" xmlns:p14="http://schemas.microsoft.com/office/powerpoint/2010/main" xmlns:a14="http://schemas.microsoft.com/office/drawing/2010/main" xmlns=""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a16="http://schemas.microsoft.com/office/drawing/2014/main" xmlns:p14="http://schemas.microsoft.com/office/powerpoint/2010/main" xmlns:a14="http://schemas.microsoft.com/office/drawing/2010/main" xmlns=""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a16="http://schemas.microsoft.com/office/drawing/2014/main" xmlns:p14="http://schemas.microsoft.com/office/powerpoint/2010/main" xmlns:a14="http://schemas.microsoft.com/office/drawing/2010/main" xmlns=""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a16="http://schemas.microsoft.com/office/drawing/2014/main" xmlns:p14="http://schemas.microsoft.com/office/powerpoint/2010/main" xmlns:a14="http://schemas.microsoft.com/office/drawing/2010/main" xmlns=""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a16="http://schemas.microsoft.com/office/drawing/2014/main" xmlns:p14="http://schemas.microsoft.com/office/powerpoint/2010/main" xmlns:a14="http://schemas.microsoft.com/office/drawing/2010/main" xmlns=""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a16="http://schemas.microsoft.com/office/drawing/2014/main" xmlns:p14="http://schemas.microsoft.com/office/powerpoint/2010/main" xmlns:a14="http://schemas.microsoft.com/office/drawing/2010/main" xmlns=""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a16="http://schemas.microsoft.com/office/drawing/2014/main" xmlns:p14="http://schemas.microsoft.com/office/powerpoint/2010/main" xmlns:a14="http://schemas.microsoft.com/office/drawing/2010/main" xmlns=""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a16="http://schemas.microsoft.com/office/drawing/2014/main" xmlns:p14="http://schemas.microsoft.com/office/powerpoint/2010/main" xmlns:a14="http://schemas.microsoft.com/office/drawing/2010/main" xmlns=""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a16="http://schemas.microsoft.com/office/drawing/2014/main" xmlns:p14="http://schemas.microsoft.com/office/powerpoint/2010/main" xmlns:a14="http://schemas.microsoft.com/office/drawing/2010/main" xmlns=""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a16="http://schemas.microsoft.com/office/drawing/2014/main" xmlns:p14="http://schemas.microsoft.com/office/powerpoint/2010/main" xmlns:a14="http://schemas.microsoft.com/office/drawing/2010/main" xmlns=""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a16="http://schemas.microsoft.com/office/drawing/2014/main" xmlns:p14="http://schemas.microsoft.com/office/powerpoint/2010/main" xmlns:a14="http://schemas.microsoft.com/office/drawing/2010/main" xmlns=""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a16="http://schemas.microsoft.com/office/drawing/2014/main" xmlns:p14="http://schemas.microsoft.com/office/powerpoint/2010/main" xmlns:a14="http://schemas.microsoft.com/office/drawing/2010/main" xmlns=""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a16="http://schemas.microsoft.com/office/drawing/2014/main" xmlns:p14="http://schemas.microsoft.com/office/powerpoint/2010/main" xmlns:a14="http://schemas.microsoft.com/office/drawing/2010/main" xmlns=""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a16="http://schemas.microsoft.com/office/drawing/2014/main" xmlns:p14="http://schemas.microsoft.com/office/powerpoint/2010/main" xmlns:a14="http://schemas.microsoft.com/office/drawing/2010/main" xmlns=""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a16="http://schemas.microsoft.com/office/drawing/2014/main" xmlns:p14="http://schemas.microsoft.com/office/powerpoint/2010/main" xmlns:a14="http://schemas.microsoft.com/office/drawing/2010/main" xmlns=""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a:t>
            </a:r>
            <a:r>
              <a:rPr lang="zh-CN" altLang="en-US" dirty="0" smtClean="0"/>
              <a:t>，基于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a:t>
            </a:r>
            <a:r>
              <a:rPr lang="zh-CN" altLang="en-US" dirty="0" smtClean="0"/>
              <a:t>标签</a:t>
            </a:r>
            <a:endParaRPr lang="en-US" altLang="zh-CN" dirty="0" smtClean="0"/>
          </a:p>
          <a:p>
            <a:pPr marL="0" indent="0">
              <a:buNone/>
            </a:pPr>
            <a:r>
              <a:rPr lang="en-US" altLang="zh-CN" dirty="0"/>
              <a:t> </a:t>
            </a:r>
            <a:r>
              <a:rPr lang="en-US" altLang="zh-CN" dirty="0" smtClean="0"/>
              <a:t>   (</a:t>
            </a:r>
            <a:r>
              <a:rPr lang="zh-CN" altLang="en-US" dirty="0" smtClean="0"/>
              <a:t>指标、分层信息、主题域等</a:t>
            </a:r>
            <a:r>
              <a:rPr lang="en-US" altLang="zh-CN" dirty="0" smtClean="0"/>
              <a:t>)</a:t>
            </a:r>
            <a:endParaRPr lang="en-US" altLang="zh-CN" dirty="0"/>
          </a:p>
        </p:txBody>
      </p:sp>
    </p:spTree>
    <p:custDataLst>
      <p:tags r:id="rId1"/>
    </p:custDataLst>
    <p:extLst>
      <p:ext uri="{BB962C8B-B14F-4D97-AF65-F5344CB8AC3E}">
        <p14:creationId xmlns:p14="http://schemas.microsoft.com/office/powerpoint/2010/main" val="165175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smtClean="0"/>
                <a:t>不知道</a:t>
              </a:r>
              <a:r>
                <a:rPr lang="zh-CN" altLang="en-US" dirty="0"/>
                <a:t>有哪些</a:t>
              </a:r>
              <a:r>
                <a:rPr lang="zh-CN" altLang="en-US" dirty="0" smtClean="0"/>
                <a:t>数据</a:t>
              </a:r>
              <a:endParaRPr lang="en-US" altLang="zh-CN" dirty="0"/>
            </a:p>
            <a:p>
              <a:pPr>
                <a:buFont typeface="Wingdings" panose="05000000000000000000" pitchFamily="2" charset="2"/>
                <a:buChar char="p"/>
              </a:pPr>
              <a:r>
                <a:rPr lang="zh-CN" altLang="en-US" dirty="0" smtClean="0"/>
                <a:t>到哪里找数据</a:t>
              </a:r>
              <a:endParaRPr lang="en-US" altLang="zh-CN" dirty="0" smtClean="0"/>
            </a:p>
            <a:p>
              <a:pPr>
                <a:buFont typeface="Wingdings" panose="05000000000000000000" pitchFamily="2" charset="2"/>
                <a:buChar char="p"/>
              </a:pPr>
              <a:r>
                <a:rPr lang="zh-CN" altLang="en-US" dirty="0" smtClean="0"/>
                <a:t>如何准确的理解数据</a:t>
              </a:r>
              <a:endParaRPr lang="zh-CN" altLang="en-US" dirty="0"/>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数据地图</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按表</a:t>
            </a:r>
            <a:r>
              <a:rPr lang="zh-CN" altLang="en-US" sz="1400" dirty="0">
                <a:latin typeface="微软雅黑" panose="020B0503020204020204" pitchFamily="34" charset="-122"/>
                <a:ea typeface="微软雅黑" panose="020B0503020204020204" pitchFamily="34" charset="-122"/>
              </a:rPr>
              <a:t>名、列名、注释、主题域、分层、指标进行</a:t>
            </a:r>
            <a:r>
              <a:rPr lang="zh-CN" altLang="en-US" sz="1400" dirty="0" smtClean="0">
                <a:latin typeface="微软雅黑" panose="020B0503020204020204" pitchFamily="34" charset="-122"/>
                <a:ea typeface="微软雅黑" panose="020B0503020204020204" pitchFamily="34" charset="-122"/>
              </a:rPr>
              <a:t>检索</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（按相关性排序）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提供按业务过程</a:t>
            </a:r>
            <a:r>
              <a:rPr lang="zh-CN" altLang="en-US" sz="1400" dirty="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主题域导览</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详情信息</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a:t>
            </a:r>
            <a:r>
              <a:rPr lang="zh-CN" altLang="en-US" sz="1400" dirty="0" smtClean="0">
                <a:latin typeface="微软雅黑" panose="020B0503020204020204" pitchFamily="34" charset="-122"/>
                <a:ea typeface="微软雅黑" panose="020B0503020204020204" pitchFamily="34" charset="-122"/>
              </a:rPr>
              <a:t>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分区信息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产出信息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a:t>
            </a:r>
            <a:r>
              <a:rPr lang="zh-CN" altLang="en-US" sz="1400" dirty="0">
                <a:latin typeface="微软雅黑" panose="020B0503020204020204" pitchFamily="34" charset="-122"/>
                <a:ea typeface="微软雅黑" panose="020B0503020204020204" pitchFamily="34" charset="-122"/>
              </a:rPr>
              <a:t>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a:t>
            </a:r>
            <a:r>
              <a:rPr lang="zh-CN" altLang="en-US" dirty="0" smtClean="0">
                <a:latin typeface="微软雅黑" panose="020B0503020204020204" pitchFamily="34" charset="-122"/>
                <a:ea typeface="微软雅黑" panose="020B0503020204020204" pitchFamily="34" charset="-122"/>
              </a:rPr>
              <a:t>功能</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数据预览</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数据收藏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权限申请</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实践效果：</a:t>
            </a:r>
            <a:endParaRPr lang="en-US" altLang="zh-CN" b="1" dirty="0" smtClean="0">
              <a:latin typeface="微软雅黑" panose="020B0503020204020204" pitchFamily="34" charset="-122"/>
              <a:ea typeface="微软雅黑" panose="020B0503020204020204" pitchFamily="34" charset="-122"/>
            </a:endParaRPr>
          </a:p>
          <a:p>
            <a:endParaRPr lang="en-US" altLang="zh-CN"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实践发现，</a:t>
            </a:r>
            <a:r>
              <a:rPr lang="zh-CN" altLang="en-US" dirty="0">
                <a:latin typeface="微软雅黑" panose="020B0503020204020204" pitchFamily="34" charset="-122"/>
                <a:ea typeface="微软雅黑" panose="020B0503020204020204" pitchFamily="34" charset="-122"/>
              </a:rPr>
              <a:t>数据地图是数据中台中使用频率最高的一个工具</a:t>
            </a:r>
            <a:r>
              <a:rPr lang="zh-CN" altLang="en-US" dirty="0" smtClean="0">
                <a:latin typeface="微软雅黑" panose="020B0503020204020204" pitchFamily="34" charset="-122"/>
                <a:ea typeface="微软雅黑" panose="020B0503020204020204" pitchFamily="34" charset="-122"/>
              </a:rPr>
              <a:t>产品</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a:t>
            </a: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66115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smtClean="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r>
              <a:rPr lang="zh-CN" altLang="en-US" sz="3200" b="1" dirty="0" smtClean="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endPar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a:t>
            </a:r>
            <a:r>
              <a:rPr lang="zh-CN" altLang="en-US" dirty="0" smtClean="0">
                <a:latin typeface="微软雅黑" panose="020B0503020204020204" pitchFamily="34" charset="-122"/>
                <a:ea typeface="微软雅黑" panose="020B0503020204020204" pitchFamily="34" charset="-122"/>
              </a:rPr>
              <a:t>用户交易额</a:t>
            </a:r>
            <a:r>
              <a:rPr lang="zh-CN" altLang="en-US" dirty="0">
                <a:latin typeface="微软雅黑" panose="020B0503020204020204" pitchFamily="34" charset="-122"/>
                <a:ea typeface="微软雅黑" panose="020B0503020204020204" pitchFamily="34" charset="-122"/>
              </a:rPr>
              <a:t>是考核市场活动拉新效果的重要指标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马</a:t>
            </a:r>
            <a:r>
              <a:rPr lang="zh-CN" altLang="en-US" dirty="0">
                <a:latin typeface="微软雅黑" panose="020B0503020204020204" pitchFamily="34" charset="-122"/>
                <a:ea typeface="微软雅黑" panose="020B0503020204020204" pitchFamily="34" charset="-122"/>
              </a:rPr>
              <a:t>漂亮（化名）是市场部门的数据分析师，某一天，她要</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一份数据报告，报告中有一项指标是</a:t>
            </a:r>
            <a:r>
              <a:rPr lang="zh-CN" altLang="en-US" dirty="0" smtClean="0">
                <a:latin typeface="微软雅黑" panose="020B0503020204020204" pitchFamily="34" charset="-122"/>
                <a:ea typeface="微软雅黑" panose="020B0503020204020204" pitchFamily="34" charset="-122"/>
              </a:rPr>
              <a:t>“新用户交易额”。</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孙</a:t>
            </a:r>
            <a:r>
              <a:rPr lang="zh-CN" altLang="en-US" dirty="0">
                <a:latin typeface="微软雅黑" panose="020B0503020204020204" pitchFamily="34" charset="-122"/>
                <a:ea typeface="微软雅黑" panose="020B0503020204020204" pitchFamily="34" charset="-122"/>
              </a:rPr>
              <a:t>美丽（化名）是会员中心的运营，她每天都会</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每日的新</a:t>
            </a:r>
            <a:r>
              <a:rPr lang="zh-CN" altLang="en-US" dirty="0" smtClean="0">
                <a:latin typeface="微软雅黑" panose="020B0503020204020204" pitchFamily="34" charset="-122"/>
                <a:ea typeface="微软雅黑" panose="020B0503020204020204" pitchFamily="34" charset="-122"/>
              </a:rPr>
              <a:t>用户交易额数</a:t>
            </a:r>
            <a:r>
              <a:rPr lang="zh-CN" altLang="en-US" dirty="0">
                <a:latin typeface="微软雅黑" panose="020B0503020204020204" pitchFamily="34" charset="-122"/>
                <a:ea typeface="微软雅黑" panose="020B0503020204020204" pitchFamily="34" charset="-122"/>
              </a:rPr>
              <a:t>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结果：</a:t>
            </a:r>
            <a:r>
              <a:rPr lang="zh-CN" altLang="en-US" dirty="0" smtClean="0">
                <a:latin typeface="微软雅黑" panose="020B0503020204020204" pitchFamily="34" charset="-122"/>
                <a:ea typeface="微软雅黑" panose="020B0503020204020204" pitchFamily="34" charset="-122"/>
              </a:rPr>
              <a:t>老板查看两份报告发现数值相差很大！</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市场</a:t>
            </a:r>
            <a:r>
              <a:rPr lang="zh-CN" altLang="en-US" dirty="0">
                <a:latin typeface="微软雅黑" panose="020B0503020204020204" pitchFamily="34" charset="-122"/>
                <a:ea typeface="微软雅黑" panose="020B0503020204020204" pitchFamily="34" charset="-122"/>
              </a:rPr>
              <a:t>部门认定新用户是</a:t>
            </a:r>
            <a:r>
              <a:rPr lang="zh-CN" altLang="en-US" dirty="0" smtClean="0">
                <a:solidFill>
                  <a:srgbClr val="FF0000"/>
                </a:solidFill>
                <a:latin typeface="微软雅黑" panose="020B0503020204020204" pitchFamily="34" charset="-122"/>
                <a:ea typeface="微软雅黑" panose="020B0503020204020204" pitchFamily="34" charset="-122"/>
              </a:rPr>
              <a:t>首次</a:t>
            </a:r>
            <a:r>
              <a:rPr lang="zh-CN" altLang="en-US" dirty="0">
                <a:solidFill>
                  <a:srgbClr val="FF0000"/>
                </a:solidFill>
                <a:latin typeface="微软雅黑" panose="020B0503020204020204" pitchFamily="34" charset="-122"/>
                <a:ea typeface="微软雅黑" panose="020B0503020204020204" pitchFamily="34" charset="-122"/>
              </a:rPr>
              <a:t>消费</a:t>
            </a:r>
            <a:r>
              <a:rPr lang="zh-CN" altLang="en-US" dirty="0" smtClean="0">
                <a:solidFill>
                  <a:srgbClr val="FF0000"/>
                </a:solidFill>
                <a:latin typeface="微软雅黑" panose="020B0503020204020204" pitchFamily="34" charset="-122"/>
                <a:ea typeface="微软雅黑" panose="020B0503020204020204" pitchFamily="34" charset="-122"/>
              </a:rPr>
              <a:t>并</a:t>
            </a:r>
            <a:r>
              <a:rPr lang="zh-CN" altLang="en-US" dirty="0">
                <a:solidFill>
                  <a:srgbClr val="FF0000"/>
                </a:solidFill>
                <a:latin typeface="微软雅黑" panose="020B0503020204020204" pitchFamily="34" charset="-122"/>
                <a:ea typeface="微软雅黑" panose="020B0503020204020204" pitchFamily="34" charset="-122"/>
              </a:rPr>
              <a:t>完成支付</a:t>
            </a:r>
            <a:r>
              <a:rPr lang="zh-CN" altLang="en-US" dirty="0">
                <a:latin typeface="微软雅黑" panose="020B0503020204020204" pitchFamily="34" charset="-122"/>
                <a:ea typeface="微软雅黑" panose="020B0503020204020204" pitchFamily="34" charset="-122"/>
              </a:rPr>
              <a:t>的用户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会员</a:t>
            </a:r>
            <a:r>
              <a:rPr lang="zh-CN" altLang="en-US" dirty="0">
                <a:latin typeface="微软雅黑" panose="020B0503020204020204" pitchFamily="34" charset="-122"/>
                <a:ea typeface="微软雅黑" panose="020B0503020204020204" pitchFamily="34" charset="-122"/>
              </a:rPr>
              <a:t>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smtClean="0">
                <a:solidFill>
                  <a:schemeClr val="accent4"/>
                </a:solidFill>
                <a:latin typeface="微软雅黑" panose="020B0503020204020204" pitchFamily="34" charset="-122"/>
                <a:ea typeface="微软雅黑" panose="020B0503020204020204" pitchFamily="34" charset="-122"/>
              </a:rPr>
              <a:t>解决之道</a:t>
            </a:r>
            <a:r>
              <a:rPr lang="zh-CN" altLang="en-US" sz="2400" b="1" dirty="0" smtClean="0">
                <a:latin typeface="微软雅黑" panose="020B0503020204020204" pitchFamily="34" charset="-122"/>
                <a:ea typeface="微软雅黑" panose="020B0503020204020204" pitchFamily="34" charset="-122"/>
              </a:rPr>
              <a:t>：构建</a:t>
            </a:r>
            <a:r>
              <a:rPr lang="zh-CN" altLang="en-US" sz="2400" b="1" dirty="0">
                <a:latin typeface="微软雅黑" panose="020B0503020204020204" pitchFamily="34" charset="-122"/>
                <a:ea typeface="微软雅黑" panose="020B0503020204020204" pitchFamily="34" charset="-122"/>
              </a:rPr>
              <a:t>全局一致的指标口径，输出企业的指标字典</a:t>
            </a:r>
            <a:endParaRPr lang="en-US" altLang="zh-CN" sz="2400"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指标的常见问题</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a:t>
            </a:r>
            <a:r>
              <a:rPr lang="zh-CN" altLang="en-US" sz="1500" dirty="0" smtClean="0">
                <a:latin typeface="微软雅黑" panose="020B0503020204020204" pitchFamily="34" charset="-122"/>
                <a:ea typeface="微软雅黑" panose="020B0503020204020204" pitchFamily="34" charset="-122"/>
              </a:rPr>
              <a:t>对“新用户销售额”的新用户口径定义不一致</a:t>
            </a:r>
            <a:endParaRPr lang="zh-CN" altLang="en-US" sz="15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优惠券</a:t>
            </a:r>
            <a:r>
              <a:rPr lang="zh-CN" altLang="en-US" sz="1500" dirty="0">
                <a:latin typeface="微软雅黑" panose="020B0503020204020204" pitchFamily="34" charset="-122"/>
                <a:ea typeface="微软雅黑" panose="020B0503020204020204" pitchFamily="34" charset="-122"/>
              </a:rPr>
              <a:t>抵扣</a:t>
            </a:r>
            <a:r>
              <a:rPr lang="zh-CN" altLang="en-US" sz="1500" dirty="0" smtClean="0">
                <a:latin typeface="微软雅黑" panose="020B0503020204020204" pitchFamily="34" charset="-122"/>
                <a:ea typeface="微软雅黑" panose="020B0503020204020204" pitchFamily="34" charset="-122"/>
              </a:rPr>
              <a:t>金额</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a:t>
            </a:r>
            <a:r>
              <a:rPr lang="zh-CN" altLang="en-US" sz="1500" dirty="0" smtClean="0">
                <a:latin typeface="微软雅黑" panose="020B0503020204020204" pitchFamily="34" charset="-122"/>
                <a:ea typeface="微软雅黑" panose="020B0503020204020204" pitchFamily="34" charset="-122"/>
              </a:rPr>
              <a:t> 计算</a:t>
            </a:r>
            <a:r>
              <a:rPr lang="zh-CN" altLang="en-US" sz="1500" dirty="0">
                <a:latin typeface="微软雅黑" panose="020B0503020204020204" pitchFamily="34" charset="-122"/>
                <a:ea typeface="微软雅黑" panose="020B0503020204020204" pitchFamily="34" charset="-122"/>
              </a:rPr>
              <a:t>周期内去重的（重复购买的用户只算一个），下单并且支付成功的用户数量</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”：计算</a:t>
            </a:r>
            <a:r>
              <a:rPr lang="zh-CN" altLang="en-US" sz="1500" dirty="0">
                <a:latin typeface="微软雅黑" panose="020B0503020204020204" pitchFamily="34" charset="-122"/>
                <a:ea typeface="微软雅黑" panose="020B0503020204020204" pitchFamily="34" charset="-122"/>
              </a:rPr>
              <a:t>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a:t>
            </a:r>
            <a:r>
              <a:rPr lang="zh-CN" altLang="en-US" sz="1500" dirty="0" smtClean="0">
                <a:latin typeface="微软雅黑" panose="020B0503020204020204" pitchFamily="34" charset="-122"/>
                <a:ea typeface="微软雅黑" panose="020B0503020204020204" pitchFamily="34" charset="-122"/>
              </a:rPr>
              <a:t>描述</a:t>
            </a:r>
            <a:r>
              <a:rPr lang="zh-CN" altLang="en-US" sz="1500" dirty="0">
                <a:latin typeface="微软雅黑" panose="020B0503020204020204" pitchFamily="34" charset="-122"/>
                <a:ea typeface="微软雅黑" panose="020B0503020204020204" pitchFamily="34" charset="-122"/>
              </a:rPr>
              <a:t>为</a:t>
            </a:r>
            <a:r>
              <a:rPr lang="zh-CN" altLang="en-US" sz="1500" dirty="0" smtClean="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a:t>
            </a:r>
            <a:r>
              <a:rPr lang="zh-CN" altLang="en-US" sz="1500" dirty="0" smtClean="0">
                <a:latin typeface="微软雅黑" panose="020B0503020204020204" pitchFamily="34" charset="-122"/>
                <a:ea typeface="微软雅黑" panose="020B0503020204020204" pitchFamily="34" charset="-122"/>
              </a:rPr>
              <a:t>”，支付前还是支付后</a:t>
            </a:r>
            <a:endParaRPr lang="zh-CN" altLang="en-US" sz="15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a:t>
            </a:r>
            <a:r>
              <a:rPr lang="zh-CN" altLang="en-US" sz="1500" dirty="0" smtClean="0">
                <a:latin typeface="微软雅黑" panose="020B0503020204020204" pitchFamily="34" charset="-122"/>
                <a:ea typeface="微软雅黑" panose="020B0503020204020204" pitchFamily="34" charset="-122"/>
              </a:rPr>
              <a:t>成本</a:t>
            </a:r>
            <a:endParaRPr lang="en-US" altLang="zh-CN" sz="1500" dirty="0" smtClean="0">
              <a:latin typeface="微软雅黑" panose="020B0503020204020204" pitchFamily="34" charset="-122"/>
              <a:ea typeface="微软雅黑" panose="020B0503020204020204" pitchFamily="34" charset="-122"/>
            </a:endParaRPr>
          </a:p>
          <a:p>
            <a:r>
              <a:rPr lang="zh-CN" altLang="en-US" sz="1500" dirty="0" smtClean="0">
                <a:latin typeface="微软雅黑" panose="020B0503020204020204" pitchFamily="34" charset="-122"/>
                <a:ea typeface="微软雅黑" panose="020B0503020204020204" pitchFamily="34" charset="-122"/>
              </a:rPr>
              <a:t>好的定义应该为：</a:t>
            </a:r>
            <a:r>
              <a:rPr lang="zh-CN" altLang="en-US" sz="1500" dirty="0">
                <a:latin typeface="微软雅黑" panose="020B0503020204020204" pitchFamily="34" charset="-122"/>
                <a:ea typeface="微软雅黑" panose="020B0503020204020204" pitchFamily="34" charset="-122"/>
              </a:rPr>
              <a:t>（商品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数据运营的整体策略</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优化方案</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r>
              <a:rPr lang="zh-CN" altLang="en-US" b="1" spc="-5" dirty="0" smtClean="0">
                <a:solidFill>
                  <a:schemeClr val="bg2">
                    <a:lumMod val="25000"/>
                  </a:schemeClr>
                </a:solidFill>
                <a:latin typeface="微软雅黑" charset="0"/>
                <a:ea typeface="微软雅黑" charset="0"/>
                <a:cs typeface="微软雅黑" charset="0"/>
              </a:rPr>
              <a:t>需求具体情况</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675787"/>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55688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a:t>
            </a:r>
            <a:r>
              <a:rPr lang="zh-CN" altLang="en-US" dirty="0" smtClean="0">
                <a:latin typeface="微软雅黑" panose="020B0503020204020204" pitchFamily="34" charset="-122"/>
                <a:ea typeface="微软雅黑" panose="020B0503020204020204" pitchFamily="34" charset="-122"/>
              </a:rPr>
              <a:t>管理</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smtClean="0">
                <a:latin typeface="微软雅黑" panose="020B0503020204020204" pitchFamily="34" charset="-122"/>
                <a:ea typeface="微软雅黑" panose="020B0503020204020204" pitchFamily="34" charset="-122"/>
              </a:rPr>
              <a:t>拆分</a:t>
            </a:r>
            <a:r>
              <a:rPr lang="zh-CN" altLang="en-US" dirty="0">
                <a:latin typeface="微软雅黑" panose="020B0503020204020204" pitchFamily="34" charset="-122"/>
                <a:ea typeface="微软雅黑" panose="020B0503020204020204" pitchFamily="34" charset="-122"/>
              </a:rPr>
              <a:t>原子指标和派生</a:t>
            </a:r>
            <a:r>
              <a:rPr lang="zh-CN" altLang="en-US" dirty="0" smtClean="0">
                <a:latin typeface="微软雅黑" panose="020B0503020204020204" pitchFamily="34" charset="-122"/>
                <a:ea typeface="微软雅黑" panose="020B0503020204020204" pitchFamily="34" charset="-122"/>
              </a:rPr>
              <a:t>指标</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a:t>
            </a:r>
            <a:r>
              <a:rPr lang="zh-CN" altLang="en-US" dirty="0" smtClean="0">
                <a:latin typeface="微软雅黑" panose="020B0503020204020204" pitchFamily="34" charset="-122"/>
                <a:ea typeface="微软雅黑" panose="020B0503020204020204" pitchFamily="34" charset="-122"/>
              </a:rPr>
              <a:t>规范</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a:t>
            </a:r>
            <a:r>
              <a:rPr lang="zh-CN" altLang="en-US" dirty="0" smtClean="0">
                <a:latin typeface="微软雅黑" panose="020B0503020204020204" pitchFamily="34" charset="-122"/>
                <a:ea typeface="微软雅黑" panose="020B0503020204020204" pitchFamily="34" charset="-122"/>
              </a:rPr>
              <a:t>度</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53572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a:t>
            </a:r>
            <a:endParaRPr lang="zh-CN" altLang="en-US" sz="20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a:t>
            </a:r>
            <a:r>
              <a:rPr lang="en-US" altLang="zh-CN" dirty="0" smtClean="0">
                <a:latin typeface="微软雅黑" panose="020B0503020204020204" pitchFamily="34" charset="-122"/>
                <a:ea typeface="微软雅黑" panose="020B0503020204020204" pitchFamily="34" charset="-122"/>
              </a:rPr>
              <a:t>Excel</a:t>
            </a:r>
            <a:r>
              <a:rPr lang="zh-CN" altLang="en-US" dirty="0" smtClean="0">
                <a:latin typeface="微软雅黑" panose="020B0503020204020204" pitchFamily="34" charset="-122"/>
                <a:ea typeface="微软雅黑" panose="020B0503020204020204" pitchFamily="34" charset="-122"/>
              </a:rPr>
              <a:t>管理指标的问题：</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缺少</a:t>
            </a:r>
            <a:r>
              <a:rPr lang="zh-CN" altLang="en-US" dirty="0">
                <a:latin typeface="微软雅黑" panose="020B0503020204020204" pitchFamily="34" charset="-122"/>
                <a:ea typeface="微软雅黑" panose="020B0503020204020204" pitchFamily="34" charset="-122"/>
              </a:rPr>
              <a:t>权限控制</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无法</a:t>
            </a:r>
            <a:r>
              <a:rPr lang="zh-CN" altLang="en-US" dirty="0">
                <a:latin typeface="微软雅黑" panose="020B0503020204020204" pitchFamily="34" charset="-122"/>
                <a:ea typeface="微软雅黑" panose="020B0503020204020204" pitchFamily="34" charset="-122"/>
              </a:rPr>
              <a:t>动态更新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指标</a:t>
            </a:r>
            <a:r>
              <a:rPr lang="zh-CN" altLang="en-US" dirty="0">
                <a:latin typeface="微软雅黑" panose="020B0503020204020204" pitchFamily="34" charset="-122"/>
                <a:ea typeface="微软雅黑" panose="020B0503020204020204" pitchFamily="34" charset="-122"/>
              </a:rPr>
              <a:t>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指标系统：新建指标</a:t>
            </a:r>
            <a:endParaRPr lang="zh-CN" altLang="en-US" sz="2000" b="1" dirty="0">
              <a:solidFill>
                <a:srgbClr val="1290FC"/>
              </a:solidFill>
              <a:latin typeface="微软雅黑" charset="0"/>
              <a:ea typeface="微软雅黑"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a:t>
            </a:r>
            <a:r>
              <a:rPr lang="zh-CN" altLang="en-US" dirty="0" smtClean="0">
                <a:latin typeface="微软雅黑" panose="020B0503020204020204" pitchFamily="34" charset="-122"/>
                <a:ea typeface="微软雅黑" panose="020B0503020204020204" pitchFamily="34" charset="-122"/>
              </a:rPr>
              <a:t>工具</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它</a:t>
            </a:r>
            <a:r>
              <a:rPr lang="zh-CN" altLang="en-US" dirty="0">
                <a:latin typeface="微软雅黑" panose="020B0503020204020204" pitchFamily="34" charset="-122"/>
                <a:ea typeface="微软雅黑" panose="020B0503020204020204" pitchFamily="34" charset="-122"/>
              </a:rPr>
              <a:t>从元数据中心自动同步数仓的主题域和业务过程，按照规范化定义创建指标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新</a:t>
            </a:r>
            <a:r>
              <a:rPr lang="zh-CN" altLang="en-US" dirty="0">
                <a:latin typeface="微软雅黑" panose="020B0503020204020204" pitchFamily="34" charset="-122"/>
                <a:ea typeface="微软雅黑" panose="020B0503020204020204" pitchFamily="34" charset="-122"/>
              </a:rPr>
              <a:t>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a:t>
            </a:r>
            <a:r>
              <a:rPr lang="zh-CN" altLang="en-US" sz="2000" b="1" dirty="0">
                <a:solidFill>
                  <a:srgbClr val="1290FC"/>
                </a:solidFill>
                <a:latin typeface="微软雅黑" charset="0"/>
                <a:ea typeface="微软雅黑" charset="0"/>
              </a:rPr>
              <a:t>系统：提供了</a:t>
            </a:r>
            <a:r>
              <a:rPr lang="zh-CN" altLang="en-US" sz="2000" b="1" dirty="0" smtClean="0">
                <a:solidFill>
                  <a:srgbClr val="1290FC"/>
                </a:solidFill>
                <a:latin typeface="微软雅黑" charset="0"/>
                <a:ea typeface="微软雅黑" charset="0"/>
              </a:rPr>
              <a:t>按指标</a:t>
            </a:r>
            <a:r>
              <a:rPr lang="zh-CN" altLang="en-US" sz="2000" b="1" dirty="0">
                <a:solidFill>
                  <a:srgbClr val="1290FC"/>
                </a:solidFill>
                <a:latin typeface="微软雅黑" charset="0"/>
                <a:ea typeface="微软雅黑" charset="0"/>
              </a:rPr>
              <a:t>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1</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2</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步骤：</a:t>
            </a:r>
            <a:endParaRPr lang="en-US" altLang="zh-CN" b="1"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成立</a:t>
            </a:r>
            <a:r>
              <a:rPr lang="zh-CN" altLang="en-US" dirty="0">
                <a:latin typeface="微软雅黑" panose="020B0503020204020204" pitchFamily="34" charset="-122"/>
                <a:ea typeface="微软雅黑" panose="020B0503020204020204" pitchFamily="34" charset="-122"/>
              </a:rPr>
              <a:t>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制定</a:t>
            </a:r>
            <a:r>
              <a:rPr lang="zh-CN" altLang="en-US" dirty="0">
                <a:latin typeface="微软雅黑" panose="020B0503020204020204" pitchFamily="34" charset="-122"/>
                <a:ea typeface="微软雅黑" panose="020B0503020204020204" pitchFamily="34" charset="-122"/>
              </a:rPr>
              <a:t>指标梳理计划，明确指标梳理目标，覆盖多少个业务线，与业务方共同制定时间计划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每一个业务线，需要对还在使用的数据报表、数据产品进行盘点，这里顺便可以把没用的报表和数据产品应该下线</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每一个报表和数据产品中涉及的指标，按照以下格式进行收集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收集的指标，明确业务口径，对于口径相同的，应该去除重复，关联的应用应该合并</a:t>
            </a:r>
            <a:r>
              <a:rPr lang="zh-CN" altLang="en-US" dirty="0" smtClean="0">
                <a:latin typeface="微软雅黑" panose="020B0503020204020204" pitchFamily="34" charset="-122"/>
                <a:ea typeface="微软雅黑" panose="020B0503020204020204" pitchFamily="34" charset="-122"/>
              </a:rPr>
              <a:t>，此时，</a:t>
            </a:r>
            <a:r>
              <a:rPr lang="zh-CN" altLang="en-US" dirty="0">
                <a:latin typeface="微软雅黑" panose="020B0503020204020204" pitchFamily="34" charset="-122"/>
                <a:ea typeface="微软雅黑" panose="020B0503020204020204" pitchFamily="34" charset="-122"/>
              </a:rPr>
              <a:t>可以过滤掉相当一部分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根据</a:t>
            </a:r>
            <a:r>
              <a:rPr lang="zh-CN" altLang="en-US" dirty="0">
                <a:latin typeface="微软雅黑" panose="020B0503020204020204" pitchFamily="34" charset="-122"/>
                <a:ea typeface="微软雅黑" panose="020B0503020204020204" pitchFamily="34" charset="-122"/>
              </a:rPr>
              <a:t>指标业务口径，明确指标所属的主题域、业务过程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区分</a:t>
            </a:r>
            <a:r>
              <a:rPr lang="zh-CN" altLang="en-US" dirty="0">
                <a:latin typeface="微软雅黑" panose="020B0503020204020204" pitchFamily="34" charset="-122"/>
                <a:ea typeface="微软雅黑" panose="020B0503020204020204" pitchFamily="34" charset="-122"/>
              </a:rPr>
              <a:t>指标类型，对于派生指标，要明确指标的统计粒度、修饰词、时间周期以及关联的原子指标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按照</a:t>
            </a:r>
            <a:r>
              <a:rPr lang="zh-CN" altLang="en-US" dirty="0">
                <a:latin typeface="微软雅黑" panose="020B0503020204020204" pitchFamily="34" charset="-122"/>
                <a:ea typeface="微软雅黑" panose="020B0503020204020204" pitchFamily="34" charset="-122"/>
              </a:rPr>
              <a:t>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数据质量</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技术视角</a:t>
            </a:r>
            <a:endParaRPr lang="zh-CN" altLang="en-US" dirty="0">
              <a:solidFill>
                <a:srgbClr val="3793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smtClean="0">
                <a:solidFill>
                  <a:srgbClr val="1290FC"/>
                </a:solidFill>
                <a:latin typeface="微软雅黑" panose="020B0503020204020204" pitchFamily="34" charset="-122"/>
                <a:ea typeface="微软雅黑" panose="020B0503020204020204" pitchFamily="34" charset="-122"/>
              </a:rPr>
              <a:t>业务视角</a:t>
            </a:r>
            <a:endParaRPr lang="zh-CN" altLang="en-US" dirty="0">
              <a:solidFill>
                <a:srgbClr val="1290FC"/>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消费金额</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a:t>
            </a:r>
            <a:r>
              <a:rPr lang="zh-CN" altLang="en-US" dirty="0" smtClean="0">
                <a:latin typeface="微软雅黑" panose="020B0503020204020204" pitchFamily="34" charset="-122"/>
                <a:ea typeface="微软雅黑" panose="020B0503020204020204" pitchFamily="34" charset="-122"/>
              </a:rPr>
              <a:t>余额</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63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dirty="0" smtClean="0">
                <a:solidFill>
                  <a:schemeClr val="accent1"/>
                </a:solidFill>
                <a:latin typeface="微软雅黑" panose="020B0503020204020204" pitchFamily="34" charset="-122"/>
                <a:ea typeface="微软雅黑" panose="020B0503020204020204" pitchFamily="34" charset="-122"/>
              </a:rPr>
              <a:t>？</a:t>
            </a:r>
            <a:r>
              <a:rPr lang="zh-CN" altLang="en-US" b="1" dirty="0" smtClean="0">
                <a:solidFill>
                  <a:schemeClr val="accent4"/>
                </a:solidFill>
                <a:latin typeface="微软雅黑" panose="020B0503020204020204" pitchFamily="34" charset="-122"/>
                <a:ea typeface="微软雅黑" panose="020B0503020204020204" pitchFamily="34" charset="-122"/>
              </a:rPr>
              <a:t>指标拆解</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2878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p14="http://schemas.microsoft.com/office/powerpoint/2010/main" xmlns:a16="http://schemas.microsoft.com/office/drawing/2014/main" xmlns=""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p14="http://schemas.microsoft.com/office/powerpoint/2010/main" xmlns:a16="http://schemas.microsoft.com/office/drawing/2014/main" xmlns:lc="http://schemas.openxmlformats.org/drawingml/2006/lockedCanvas" xmlns=""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p14="http://schemas.microsoft.com/office/powerpoint/2010/main" xmlns:a16="http://schemas.microsoft.com/office/drawing/2014/main" xmlns=""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a:t>
            </a:r>
            <a:r>
              <a:rPr lang="zh-CN" altLang="en-US" sz="2000" b="1" dirty="0" smtClean="0">
                <a:solidFill>
                  <a:schemeClr val="accent4"/>
                </a:solidFill>
                <a:latin typeface="微软雅黑" charset="0"/>
                <a:ea typeface="微软雅黑" charset="0"/>
                <a:sym typeface="+mn-ea"/>
              </a:rPr>
              <a:t>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a:t>
            </a:r>
            <a:r>
              <a:rPr lang="zh-CN" altLang="en-US" sz="2800" b="1" dirty="0" smtClean="0">
                <a:solidFill>
                  <a:srgbClr val="1290FC"/>
                </a:solidFill>
                <a:latin typeface="微软雅黑" charset="0"/>
                <a:ea typeface="微软雅黑" charset="0"/>
                <a:sym typeface="+mn-ea"/>
              </a:rPr>
              <a:t>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a:t>
            </a:r>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smtClean="0">
                <a:solidFill>
                  <a:schemeClr val="bg1"/>
                </a:solidFill>
                <a:cs typeface="+mn-lt"/>
              </a:rPr>
              <a:t>X</a:t>
            </a:r>
            <a:endParaRPr lang="en-US" altLang="zh-CN" sz="8000" b="1" dirty="0">
              <a:solidFill>
                <a:schemeClr val="bg1"/>
              </a:solidFill>
              <a:cs typeface="+mn-lt"/>
            </a:endParaRP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smtClean="0"/>
              <a:t>数据</a:t>
            </a:r>
            <a:r>
              <a:rPr lang="zh-CN" altLang="en-US" dirty="0"/>
              <a:t>平台</a:t>
            </a:r>
            <a:r>
              <a:rPr lang="zh-CN" altLang="en-US" dirty="0" smtClean="0"/>
              <a:t>加工</a:t>
            </a:r>
            <a:r>
              <a:rPr lang="zh-CN" altLang="en-US" dirty="0"/>
              <a:t>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a:t>
            </a:r>
            <a:r>
              <a:rPr lang="zh-CN" altLang="en-US" dirty="0" smtClean="0"/>
              <a:t>记录</a:t>
            </a:r>
            <a:endParaRPr lang="en-US" altLang="zh-CN" dirty="0" smtClean="0"/>
          </a:p>
          <a:p>
            <a:pPr marL="742950" lvl="1" indent="-285750">
              <a:lnSpc>
                <a:spcPct val="150000"/>
              </a:lnSpc>
              <a:buFont typeface="Wingdings" panose="05000000000000000000" pitchFamily="2" charset="2"/>
              <a:buChar char="Ø"/>
            </a:pPr>
            <a:r>
              <a:rPr lang="zh-CN" altLang="en-US" dirty="0" smtClean="0"/>
              <a:t>建议</a:t>
            </a:r>
            <a:r>
              <a:rPr lang="zh-CN" altLang="en-US" dirty="0"/>
              <a:t>使用 </a:t>
            </a:r>
            <a:r>
              <a:rPr lang="en-US" altLang="zh-CN" dirty="0"/>
              <a:t>DB </a:t>
            </a:r>
            <a:r>
              <a:rPr lang="zh-CN" altLang="en-US" dirty="0"/>
              <a:t>作为中间</a:t>
            </a:r>
            <a:r>
              <a:rPr lang="zh-CN" altLang="en-US" dirty="0" smtClean="0"/>
              <a:t>存储，比如</a:t>
            </a:r>
            <a:r>
              <a:rPr lang="en-US" altLang="zh-CN" dirty="0" smtClean="0"/>
              <a:t>MySQL</a:t>
            </a:r>
            <a:r>
              <a:rPr lang="zh-CN" altLang="en-US" dirty="0" smtClean="0"/>
              <a:t>、</a:t>
            </a:r>
            <a:r>
              <a:rPr lang="en-US" altLang="zh-CN" dirty="0" smtClean="0"/>
              <a:t>Oracle</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smtClean="0"/>
              <a:t>好处：</a:t>
            </a:r>
            <a:r>
              <a:rPr lang="zh-CN" altLang="en-US" dirty="0"/>
              <a:t>部署维护方便、数据量小、查询性能</a:t>
            </a:r>
            <a:r>
              <a:rPr lang="zh-CN" altLang="en-US" dirty="0" smtClean="0"/>
              <a:t>强</a:t>
            </a:r>
            <a:endParaRPr lang="en-US" altLang="zh-CN" dirty="0" smtClean="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a:t>
            </a:r>
            <a:r>
              <a:rPr lang="zh-CN" altLang="en-US" dirty="0" smtClean="0"/>
              <a:t>查询（</a:t>
            </a:r>
            <a:r>
              <a:rPr lang="zh-CN" altLang="en-US" dirty="0"/>
              <a:t>涉及大数据量、多维度查询</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a:t>可以</a:t>
            </a:r>
            <a:r>
              <a:rPr lang="zh-CN" altLang="en-US" dirty="0" smtClean="0"/>
              <a:t>用 </a:t>
            </a:r>
            <a:r>
              <a:rPr lang="en-US" altLang="zh-CN" dirty="0" err="1" smtClean="0"/>
              <a:t>GreenPlum</a:t>
            </a:r>
            <a:r>
              <a:rPr lang="en-US" altLang="zh-CN" dirty="0" smtClean="0"/>
              <a:t>/</a:t>
            </a:r>
            <a:r>
              <a:rPr lang="en-US" altLang="zh-CN" dirty="0" err="1" smtClean="0"/>
              <a:t>Clickhouse</a:t>
            </a:r>
            <a:endParaRPr lang="en-US" altLang="zh-CN" dirty="0"/>
          </a:p>
          <a:p>
            <a:pPr marL="742950" lvl="1" indent="-285750">
              <a:lnSpc>
                <a:spcPct val="150000"/>
              </a:lnSpc>
              <a:buFont typeface="Wingdings" panose="05000000000000000000" pitchFamily="2" charset="2"/>
              <a:buChar char="Ø"/>
            </a:pPr>
            <a:r>
              <a:rPr lang="zh-CN" altLang="en-US" dirty="0" smtClean="0"/>
              <a:t>好处：海量数据</a:t>
            </a:r>
            <a:r>
              <a:rPr lang="zh-CN" altLang="en-US" dirty="0"/>
              <a:t>的 </a:t>
            </a:r>
            <a:r>
              <a:rPr lang="en-US" altLang="zh-CN" dirty="0"/>
              <a:t>OLAP</a:t>
            </a:r>
            <a:r>
              <a:rPr lang="zh-CN" altLang="en-US" dirty="0"/>
              <a:t>（在线分析处理）场景中有优异的性能</a:t>
            </a:r>
            <a:r>
              <a:rPr lang="zh-CN" altLang="en-US" dirty="0" smtClean="0"/>
              <a:t>表现</a:t>
            </a:r>
            <a:endParaRPr lang="en-US" altLang="zh-CN" dirty="0" smtClean="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smtClean="0"/>
          </a:p>
          <a:p>
            <a:pPr marL="742950" lvl="1" indent="-285750">
              <a:lnSpc>
                <a:spcPct val="150000"/>
              </a:lnSpc>
              <a:buFont typeface="Wingdings" panose="05000000000000000000" pitchFamily="2" charset="2"/>
              <a:buChar char="Ø"/>
            </a:pPr>
            <a:r>
              <a:rPr lang="zh-CN" altLang="en-US" dirty="0" smtClean="0"/>
              <a:t>可以</a:t>
            </a:r>
            <a:r>
              <a:rPr lang="zh-CN" altLang="en-US" dirty="0"/>
              <a:t>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a:t>
            </a:r>
            <a:r>
              <a:rPr lang="zh-CN" altLang="en-US" dirty="0" smtClean="0"/>
              <a:t>性能</a:t>
            </a:r>
            <a:endParaRPr lang="en-US" altLang="zh-CN" dirty="0" smtClean="0"/>
          </a:p>
          <a:p>
            <a:pPr marL="742950" lvl="1" indent="-285750">
              <a:lnSpc>
                <a:spcPct val="150000"/>
              </a:lnSpc>
              <a:buFont typeface="Wingdings" panose="05000000000000000000" pitchFamily="2" charset="2"/>
              <a:buChar char="Ø"/>
            </a:pPr>
            <a:r>
              <a:rPr lang="zh-CN" altLang="en-US" dirty="0"/>
              <a:t>如果需要用到二级索引</a:t>
            </a:r>
            <a:r>
              <a:rPr lang="zh-CN" altLang="en-US" dirty="0" smtClean="0"/>
              <a:t>，可以</a:t>
            </a:r>
            <a:r>
              <a:rPr lang="zh-CN" altLang="en-US" dirty="0"/>
              <a:t>引入 </a:t>
            </a:r>
            <a:r>
              <a:rPr lang="en-US" altLang="zh-CN" dirty="0"/>
              <a:t>ES</a:t>
            </a:r>
            <a:endParaRPr lang="en-US" altLang="zh-CN" dirty="0" smtClean="0"/>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a:t>
            </a:r>
            <a:r>
              <a:rPr lang="zh-CN" altLang="en-US" b="1" dirty="0" smtClean="0">
                <a:latin typeface="微软雅黑" panose="020B0503020204020204" pitchFamily="34" charset="-122"/>
                <a:ea typeface="微软雅黑" panose="020B0503020204020204" pitchFamily="34" charset="-122"/>
              </a:rPr>
              <a:t>，允许使用</a:t>
            </a:r>
            <a:r>
              <a:rPr lang="zh-CN" altLang="en-US" b="1" dirty="0">
                <a:latin typeface="微软雅黑" panose="020B0503020204020204" pitchFamily="34" charset="-122"/>
                <a:ea typeface="微软雅黑" panose="020B0503020204020204" pitchFamily="34" charset="-122"/>
              </a:rPr>
              <a:t>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a:t>
            </a:r>
            <a:r>
              <a:rPr lang="zh-CN" altLang="en-US" b="1" dirty="0" smtClean="0">
                <a:latin typeface="微软雅黑" panose="020B0503020204020204" pitchFamily="34" charset="-122"/>
                <a:ea typeface="微软雅黑" panose="020B0503020204020204" pitchFamily="34" charset="-122"/>
              </a:rPr>
              <a:t>了研发</a:t>
            </a:r>
            <a:r>
              <a:rPr lang="zh-CN" altLang="en-US" b="1" dirty="0">
                <a:latin typeface="微软雅黑" panose="020B0503020204020204" pitchFamily="34" charset="-122"/>
                <a:ea typeface="微软雅黑" panose="020B0503020204020204" pitchFamily="34" charset="-122"/>
              </a:rPr>
              <a:t>效率</a:t>
            </a:r>
            <a:endParaRPr lang="en-US" altLang="zh-CN"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2.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a:t>
            </a:r>
            <a:r>
              <a:rPr lang="zh-CN" altLang="en-US" dirty="0" smtClean="0"/>
              <a:t>数据中台</a:t>
            </a:r>
            <a:r>
              <a:rPr lang="zh-CN" altLang="en-US" dirty="0"/>
              <a:t>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a:t>
            </a:r>
            <a:r>
              <a:rPr lang="zh-CN" altLang="en-US" dirty="0" smtClean="0">
                <a:latin typeface="微软雅黑" panose="020B0503020204020204" pitchFamily="34" charset="-122"/>
                <a:ea typeface="微软雅黑" panose="020B0503020204020204" pitchFamily="34" charset="-122"/>
              </a:rPr>
              <a:t>影响</a:t>
            </a:r>
            <a:endParaRPr lang="en-US" altLang="zh-CN" dirty="0" smtClean="0"/>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接口归属不同应用，已高度定制</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smtClean="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en-US" altLang="zh-CN" dirty="0" smtClean="0">
                <a:solidFill>
                  <a:schemeClr val="accent1"/>
                </a:solidFill>
                <a:latin typeface="微软雅黑" panose="020B0503020204020204" pitchFamily="34" charset="-122"/>
                <a:ea typeface="微软雅黑" panose="020B0503020204020204" pitchFamily="34" charset="-122"/>
              </a:rPr>
              <a:t>.</a:t>
            </a:r>
            <a:r>
              <a:rPr lang="zh-CN" altLang="en-US" dirty="0" smtClean="0">
                <a:solidFill>
                  <a:schemeClr val="accent1"/>
                </a:solidFill>
                <a:latin typeface="微软雅黑" panose="020B0503020204020204" pitchFamily="34" charset="-122"/>
                <a:ea typeface="微软雅黑" panose="020B0503020204020204" pitchFamily="34" charset="-122"/>
              </a:rPr>
              <a:t>不知道数据被哪些应用使用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smtClean="0"/>
              <a:t>数据</a:t>
            </a:r>
            <a:r>
              <a:rPr lang="zh-CN" altLang="en-US" dirty="0"/>
              <a:t>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4.</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部门字段变更导致应用</a:t>
            </a:r>
            <a:r>
              <a:rPr lang="zh-CN" altLang="en-US" dirty="0" smtClean="0">
                <a:solidFill>
                  <a:schemeClr val="accent1"/>
                </a:solidFill>
                <a:latin typeface="微软雅黑" panose="020B0503020204020204" pitchFamily="34" charset="-122"/>
                <a:ea typeface="微软雅黑" panose="020B0503020204020204" pitchFamily="34" charset="-122"/>
              </a:rPr>
              <a:t>变更</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a:t>
            </a:r>
            <a:r>
              <a:rPr lang="zh-CN" altLang="en-US" dirty="0" smtClean="0"/>
              <a:t>的</a:t>
            </a:r>
            <a:r>
              <a:rPr lang="en-US" altLang="zh-CN" dirty="0" smtClean="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smtClean="0">
                <a:latin typeface="微软雅黑" panose="020B0503020204020204" pitchFamily="34" charset="-122"/>
                <a:ea typeface="微软雅黑" panose="020B0503020204020204" pitchFamily="34" charset="-122"/>
              </a:rPr>
              <a:t>对货架</a:t>
            </a:r>
            <a:r>
              <a:rPr lang="zh-CN" altLang="en-US" sz="1400" dirty="0">
                <a:latin typeface="微软雅黑" panose="020B0503020204020204" pitchFamily="34" charset="-122"/>
                <a:ea typeface="微软雅黑" panose="020B0503020204020204" pitchFamily="34" charset="-122"/>
              </a:rPr>
              <a:t>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a16="http://schemas.microsoft.com/office/drawing/2014/main" xmlns:p14="http://schemas.microsoft.com/office/powerpoint/2010/main" xmlns:a14="http://schemas.microsoft.com/office/drawing/2010/main" xmlns=""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a16="http://schemas.microsoft.com/office/drawing/2014/main" xmlns:p14="http://schemas.microsoft.com/office/powerpoint/2010/main" xmlns:a14="http://schemas.microsoft.com/office/drawing/2010/main" xmlns=""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a16="http://schemas.microsoft.com/office/drawing/2014/main" xmlns:p14="http://schemas.microsoft.com/office/powerpoint/2010/main" xmlns:a14="http://schemas.microsoft.com/office/drawing/2010/main" xmlns=""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a16="http://schemas.microsoft.com/office/drawing/2014/main" xmlns:p14="http://schemas.microsoft.com/office/powerpoint/2010/main" xmlns:a14="http://schemas.microsoft.com/office/drawing/2010/main" xmlns=""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a16="http://schemas.microsoft.com/office/drawing/2014/main" xmlns:p14="http://schemas.microsoft.com/office/powerpoint/2010/main" xmlns:a14="http://schemas.microsoft.com/office/drawing/2010/main" xmlns=""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a16="http://schemas.microsoft.com/office/drawing/2014/main" xmlns:p14="http://schemas.microsoft.com/office/powerpoint/2010/main" xmlns:a14="http://schemas.microsoft.com/office/drawing/2010/main" xmlns=""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a16="http://schemas.microsoft.com/office/drawing/2014/main" xmlns:p14="http://schemas.microsoft.com/office/powerpoint/2010/main" xmlns:a14="http://schemas.microsoft.com/office/drawing/2010/main" xmlns=""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a16="http://schemas.microsoft.com/office/drawing/2014/main" xmlns:p14="http://schemas.microsoft.com/office/powerpoint/2010/main" xmlns:a14="http://schemas.microsoft.com/office/drawing/2010/main" xmlns=""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a16="http://schemas.microsoft.com/office/drawing/2014/main" xmlns:p14="http://schemas.microsoft.com/office/powerpoint/2010/main" xmlns:a14="http://schemas.microsoft.com/office/drawing/2010/main" xmlns=""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a16="http://schemas.microsoft.com/office/drawing/2014/main" xmlns:p14="http://schemas.microsoft.com/office/powerpoint/2010/main" xmlns:a14="http://schemas.microsoft.com/office/drawing/2010/main" xmlns=""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a16="http://schemas.microsoft.com/office/drawing/2014/main" xmlns:p14="http://schemas.microsoft.com/office/powerpoint/2010/main" xmlns:a14="http://schemas.microsoft.com/office/drawing/2010/main" xmlns=""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a16="http://schemas.microsoft.com/office/drawing/2014/main" xmlns:p14="http://schemas.microsoft.com/office/powerpoint/2010/main" xmlns:a14="http://schemas.microsoft.com/office/drawing/2010/main" xmlns=""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a16="http://schemas.microsoft.com/office/drawing/2014/main" xmlns:p14="http://schemas.microsoft.com/office/powerpoint/2010/main" xmlns:a14="http://schemas.microsoft.com/office/drawing/2010/main" xmlns=""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a16="http://schemas.microsoft.com/office/drawing/2014/main" xmlns:p14="http://schemas.microsoft.com/office/powerpoint/2010/main" xmlns:a14="http://schemas.microsoft.com/office/drawing/2010/main" xmlns=""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a16="http://schemas.microsoft.com/office/drawing/2014/main" xmlns:p14="http://schemas.microsoft.com/office/powerpoint/2010/main" xmlns:a14="http://schemas.microsoft.com/office/drawing/2010/main" xmlns=""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a16="http://schemas.microsoft.com/office/drawing/2014/main" xmlns:p14="http://schemas.microsoft.com/office/powerpoint/2010/main" xmlns:a14="http://schemas.microsoft.com/office/drawing/2010/main" xmlns=""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a16="http://schemas.microsoft.com/office/drawing/2014/main" xmlns:p14="http://schemas.microsoft.com/office/powerpoint/2010/main" xmlns:a14="http://schemas.microsoft.com/office/drawing/2010/main" xmlns=""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a16="http://schemas.microsoft.com/office/drawing/2014/main" xmlns:p14="http://schemas.microsoft.com/office/powerpoint/2010/main" xmlns:a14="http://schemas.microsoft.com/office/drawing/2010/main" xmlns=""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a16="http://schemas.microsoft.com/office/drawing/2014/main" xmlns:p14="http://schemas.microsoft.com/office/powerpoint/2010/main" xmlns:a14="http://schemas.microsoft.com/office/drawing/2010/main" xmlns=""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a16="http://schemas.microsoft.com/office/drawing/2014/main" xmlns:p14="http://schemas.microsoft.com/office/powerpoint/2010/main" xmlns:a14="http://schemas.microsoft.com/office/drawing/2010/main" xmlns=""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a16="http://schemas.microsoft.com/office/drawing/2014/main" xmlns:p14="http://schemas.microsoft.com/office/powerpoint/2010/main" xmlns:a14="http://schemas.microsoft.com/office/drawing/2010/main" xmlns=""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a16="http://schemas.microsoft.com/office/drawing/2014/main" xmlns:p14="http://schemas.microsoft.com/office/powerpoint/2010/main" xmlns:a14="http://schemas.microsoft.com/office/drawing/2010/main" xmlns=""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a16="http://schemas.microsoft.com/office/drawing/2014/main" xmlns:p14="http://schemas.microsoft.com/office/powerpoint/2010/main" xmlns:a14="http://schemas.microsoft.com/office/drawing/2010/main" xmlns=""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a16="http://schemas.microsoft.com/office/drawing/2014/main" xmlns:p14="http://schemas.microsoft.com/office/powerpoint/2010/main" xmlns:a14="http://schemas.microsoft.com/office/drawing/2010/main" xmlns=""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a16="http://schemas.microsoft.com/office/drawing/2014/main" xmlns:p14="http://schemas.microsoft.com/office/powerpoint/2010/main" xmlns:a14="http://schemas.microsoft.com/office/drawing/2010/main" xmlns=""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a16="http://schemas.microsoft.com/office/drawing/2014/main" xmlns:p14="http://schemas.microsoft.com/office/powerpoint/2010/main" xmlns:a14="http://schemas.microsoft.com/office/drawing/2010/main" xmlns=""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a16="http://schemas.microsoft.com/office/drawing/2014/main" xmlns:p14="http://schemas.microsoft.com/office/powerpoint/2010/main" xmlns:a14="http://schemas.microsoft.com/office/drawing/2010/main" xmlns=""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a16="http://schemas.microsoft.com/office/drawing/2014/main" xmlns:p14="http://schemas.microsoft.com/office/powerpoint/2010/main" xmlns:a14="http://schemas.microsoft.com/office/drawing/2010/main" xmlns=""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a16="http://schemas.microsoft.com/office/drawing/2014/main" xmlns:p14="http://schemas.microsoft.com/office/powerpoint/2010/main" xmlns:a14="http://schemas.microsoft.com/office/drawing/2010/main" xmlns=""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a16="http://schemas.microsoft.com/office/drawing/2014/main" xmlns:p14="http://schemas.microsoft.com/office/powerpoint/2010/main" xmlns:a14="http://schemas.microsoft.com/office/drawing/2010/main" xmlns=""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a16="http://schemas.microsoft.com/office/drawing/2014/main" xmlns:p14="http://schemas.microsoft.com/office/powerpoint/2010/main" xmlns:a14="http://schemas.microsoft.com/office/drawing/2010/main" xmlns=""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a16="http://schemas.microsoft.com/office/drawing/2014/main" xmlns:p14="http://schemas.microsoft.com/office/powerpoint/2010/main" xmlns:a14="http://schemas.microsoft.com/office/drawing/2010/main" xmlns=""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a16="http://schemas.microsoft.com/office/drawing/2014/main" xmlns:p14="http://schemas.microsoft.com/office/powerpoint/2010/main" xmlns:a14="http://schemas.microsoft.com/office/drawing/2010/main" xmlns=""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a16="http://schemas.microsoft.com/office/drawing/2014/main" xmlns:p14="http://schemas.microsoft.com/office/powerpoint/2010/main" xmlns:a14="http://schemas.microsoft.com/office/drawing/2010/main" xmlns=""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a16="http://schemas.microsoft.com/office/drawing/2014/main" xmlns:p14="http://schemas.microsoft.com/office/powerpoint/2010/main" xmlns:a14="http://schemas.microsoft.com/office/drawing/2010/main" xmlns=""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a16="http://schemas.microsoft.com/office/drawing/2014/main" xmlns:p14="http://schemas.microsoft.com/office/powerpoint/2010/main" xmlns:a14="http://schemas.microsoft.com/office/drawing/2010/main" xmlns=""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a16="http://schemas.microsoft.com/office/drawing/2014/main" xmlns:p14="http://schemas.microsoft.com/office/powerpoint/2010/main" xmlns:a14="http://schemas.microsoft.com/office/drawing/2010/main" xmlns=""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a16="http://schemas.microsoft.com/office/drawing/2014/main" xmlns:p14="http://schemas.microsoft.com/office/powerpoint/2010/main" xmlns:a14="http://schemas.microsoft.com/office/drawing/2010/main" xmlns=""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a16="http://schemas.microsoft.com/office/drawing/2014/main" xmlns:p14="http://schemas.microsoft.com/office/powerpoint/2010/main" xmlns:a14="http://schemas.microsoft.com/office/drawing/2010/main" xmlns=""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a16="http://schemas.microsoft.com/office/drawing/2014/main" xmlns:p14="http://schemas.microsoft.com/office/powerpoint/2010/main" xmlns:a14="http://schemas.microsoft.com/office/drawing/2010/main" xmlns=""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a16="http://schemas.microsoft.com/office/drawing/2014/main" xmlns:p14="http://schemas.microsoft.com/office/powerpoint/2010/main" xmlns:a14="http://schemas.microsoft.com/office/drawing/2010/main" xmlns=""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a16="http://schemas.microsoft.com/office/drawing/2014/main" xmlns:p14="http://schemas.microsoft.com/office/powerpoint/2010/main" xmlns:a14="http://schemas.microsoft.com/office/drawing/2010/main" xmlns=""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a16="http://schemas.microsoft.com/office/drawing/2014/main" xmlns:p14="http://schemas.microsoft.com/office/powerpoint/2010/main" xmlns:a14="http://schemas.microsoft.com/office/drawing/2010/main" xmlns=""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a16="http://schemas.microsoft.com/office/drawing/2014/main" xmlns:p14="http://schemas.microsoft.com/office/powerpoint/2010/main" xmlns:a14="http://schemas.microsoft.com/office/drawing/2010/main" xmlns=""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a16="http://schemas.microsoft.com/office/drawing/2014/main" xmlns:p14="http://schemas.microsoft.com/office/powerpoint/2010/main" xmlns:a14="http://schemas.microsoft.com/office/drawing/2010/main" xmlns=""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a16="http://schemas.microsoft.com/office/drawing/2014/main" xmlns:p14="http://schemas.microsoft.com/office/powerpoint/2010/main" xmlns:a14="http://schemas.microsoft.com/office/drawing/2010/main" xmlns=""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a16="http://schemas.microsoft.com/office/drawing/2014/main" xmlns:p14="http://schemas.microsoft.com/office/powerpoint/2010/main" xmlns:a14="http://schemas.microsoft.com/office/drawing/2010/main" xmlns=""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a16="http://schemas.microsoft.com/office/drawing/2014/main" xmlns:p14="http://schemas.microsoft.com/office/powerpoint/2010/main" xmlns:a14="http://schemas.microsoft.com/office/drawing/2010/main" xmlns=""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a16="http://schemas.microsoft.com/office/drawing/2014/main" xmlns:p14="http://schemas.microsoft.com/office/powerpoint/2010/main" xmlns:a14="http://schemas.microsoft.com/office/drawing/2010/main" xmlns=""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a16="http://schemas.microsoft.com/office/drawing/2014/main" xmlns:p14="http://schemas.microsoft.com/office/powerpoint/2010/main" xmlns:a14="http://schemas.microsoft.com/office/drawing/2010/main" xmlns=""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a16="http://schemas.microsoft.com/office/drawing/2014/main" xmlns:p14="http://schemas.microsoft.com/office/powerpoint/2010/main" xmlns:a14="http://schemas.microsoft.com/office/drawing/2010/main" xmlns=""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a16="http://schemas.microsoft.com/office/drawing/2014/main" xmlns:p14="http://schemas.microsoft.com/office/powerpoint/2010/main" xmlns:a14="http://schemas.microsoft.com/office/drawing/2010/main" xmlns=""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a16="http://schemas.microsoft.com/office/drawing/2014/main" xmlns:p14="http://schemas.microsoft.com/office/powerpoint/2010/main" xmlns:a14="http://schemas.microsoft.com/office/drawing/2010/main" xmlns=""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a16="http://schemas.microsoft.com/office/drawing/2014/main" xmlns:p14="http://schemas.microsoft.com/office/powerpoint/2010/main" xmlns:a14="http://schemas.microsoft.com/office/drawing/2010/main" xmlns=""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a16="http://schemas.microsoft.com/office/drawing/2014/main" xmlns:p14="http://schemas.microsoft.com/office/powerpoint/2010/main" xmlns:a14="http://schemas.microsoft.com/office/drawing/2010/main" xmlns=""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a16="http://schemas.microsoft.com/office/drawing/2014/main" xmlns:p14="http://schemas.microsoft.com/office/powerpoint/2010/main" xmlns:a14="http://schemas.microsoft.com/office/drawing/2010/main" xmlns=""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a16="http://schemas.microsoft.com/office/drawing/2014/main" xmlns:p14="http://schemas.microsoft.com/office/powerpoint/2010/main" xmlns:a14="http://schemas.microsoft.com/office/drawing/2010/main" xmlns=""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a16="http://schemas.microsoft.com/office/drawing/2014/main" xmlns:p14="http://schemas.microsoft.com/office/powerpoint/2010/main" xmlns:a14="http://schemas.microsoft.com/office/drawing/2010/main" xmlns=""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a16="http://schemas.microsoft.com/office/drawing/2014/main" xmlns:p14="http://schemas.microsoft.com/office/powerpoint/2010/main" xmlns:a14="http://schemas.microsoft.com/office/drawing/2010/main" xmlns=""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a16="http://schemas.microsoft.com/office/drawing/2014/main" xmlns:p14="http://schemas.microsoft.com/office/powerpoint/2010/main" xmlns:a14="http://schemas.microsoft.com/office/drawing/2010/main" xmlns=""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a16="http://schemas.microsoft.com/office/drawing/2014/main" xmlns:p14="http://schemas.microsoft.com/office/powerpoint/2010/main" xmlns:a14="http://schemas.microsoft.com/office/drawing/2010/main" xmlns=""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a16="http://schemas.microsoft.com/office/drawing/2014/main" xmlns:p14="http://schemas.microsoft.com/office/powerpoint/2010/main" xmlns:a14="http://schemas.microsoft.com/office/drawing/2010/main" xmlns=""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a16="http://schemas.microsoft.com/office/drawing/2014/main" xmlns:p14="http://schemas.microsoft.com/office/powerpoint/2010/main" xmlns:a14="http://schemas.microsoft.com/office/drawing/2010/main" xmlns=""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a16="http://schemas.microsoft.com/office/drawing/2014/main" xmlns:p14="http://schemas.microsoft.com/office/powerpoint/2010/main" xmlns:a14="http://schemas.microsoft.com/office/drawing/2010/main" xmlns=""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a16="http://schemas.microsoft.com/office/drawing/2014/main" xmlns:p14="http://schemas.microsoft.com/office/powerpoint/2010/main" xmlns:a14="http://schemas.microsoft.com/office/drawing/2010/main" xmlns=""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a16="http://schemas.microsoft.com/office/drawing/2014/main" xmlns:p14="http://schemas.microsoft.com/office/powerpoint/2010/main" xmlns:a14="http://schemas.microsoft.com/office/drawing/2010/main" xmlns=""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a16="http://schemas.microsoft.com/office/drawing/2014/main" xmlns:p14="http://schemas.microsoft.com/office/powerpoint/2010/main" xmlns:a14="http://schemas.microsoft.com/office/drawing/2010/main" xmlns=""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a16="http://schemas.microsoft.com/office/drawing/2014/main" xmlns:p14="http://schemas.microsoft.com/office/powerpoint/2010/main" xmlns:a14="http://schemas.microsoft.com/office/drawing/2010/main" xmlns=""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a16="http://schemas.microsoft.com/office/drawing/2014/main" xmlns:p14="http://schemas.microsoft.com/office/powerpoint/2010/main" xmlns:a14="http://schemas.microsoft.com/office/drawing/2010/main" xmlns=""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a16="http://schemas.microsoft.com/office/drawing/2014/main" xmlns:p14="http://schemas.microsoft.com/office/powerpoint/2010/main" xmlns:a14="http://schemas.microsoft.com/office/drawing/2010/main" xmlns=""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a16="http://schemas.microsoft.com/office/drawing/2014/main" xmlns:p14="http://schemas.microsoft.com/office/powerpoint/2010/main" xmlns:a14="http://schemas.microsoft.com/office/drawing/2010/main" xmlns=""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a16="http://schemas.microsoft.com/office/drawing/2014/main" xmlns:p14="http://schemas.microsoft.com/office/powerpoint/2010/main" xmlns:a14="http://schemas.microsoft.com/office/drawing/2010/main" xmlns=""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a16="http://schemas.microsoft.com/office/drawing/2014/main" xmlns:p14="http://schemas.microsoft.com/office/powerpoint/2010/main" xmlns:a14="http://schemas.microsoft.com/office/drawing/2010/main" xmlns=""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a16="http://schemas.microsoft.com/office/drawing/2014/main" xmlns:p14="http://schemas.microsoft.com/office/powerpoint/2010/main" xmlns:a14="http://schemas.microsoft.com/office/drawing/2010/main" xmlns=""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a16="http://schemas.microsoft.com/office/drawing/2014/main" xmlns:p14="http://schemas.microsoft.com/office/powerpoint/2010/main" xmlns:a14="http://schemas.microsoft.com/office/drawing/2010/main" xmlns=""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a16="http://schemas.microsoft.com/office/drawing/2014/main" xmlns:p14="http://schemas.microsoft.com/office/powerpoint/2010/main" xmlns:a14="http://schemas.microsoft.com/office/drawing/2010/main" xmlns=""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a16="http://schemas.microsoft.com/office/drawing/2014/main" xmlns:p14="http://schemas.microsoft.com/office/powerpoint/2010/main" xmlns:a14="http://schemas.microsoft.com/office/drawing/2010/main" xmlns=""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a16="http://schemas.microsoft.com/office/drawing/2014/main" xmlns:p14="http://schemas.microsoft.com/office/powerpoint/2010/main" xmlns:a14="http://schemas.microsoft.com/office/drawing/2010/main" xmlns=""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a16="http://schemas.microsoft.com/office/drawing/2014/main" xmlns:p14="http://schemas.microsoft.com/office/powerpoint/2010/main" xmlns:a14="http://schemas.microsoft.com/office/drawing/2010/main" xmlns=""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a16="http://schemas.microsoft.com/office/drawing/2014/main" xmlns:p14="http://schemas.microsoft.com/office/powerpoint/2010/main" xmlns:a14="http://schemas.microsoft.com/office/drawing/2010/main" xmlns=""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a16="http://schemas.microsoft.com/office/drawing/2014/main" xmlns:p14="http://schemas.microsoft.com/office/powerpoint/2010/main" xmlns:a14="http://schemas.microsoft.com/office/drawing/2010/main" xmlns=""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a16="http://schemas.microsoft.com/office/drawing/2014/main" xmlns:p14="http://schemas.microsoft.com/office/powerpoint/2010/main" xmlns:a14="http://schemas.microsoft.com/office/drawing/2010/main" xmlns=""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a16="http://schemas.microsoft.com/office/drawing/2014/main" xmlns:p14="http://schemas.microsoft.com/office/powerpoint/2010/main" xmlns:a14="http://schemas.microsoft.com/office/drawing/2010/main" xmlns=""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a16="http://schemas.microsoft.com/office/drawing/2014/main" xmlns:p14="http://schemas.microsoft.com/office/powerpoint/2010/main" xmlns:a14="http://schemas.microsoft.com/office/drawing/2010/main" xmlns=""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a16="http://schemas.microsoft.com/office/drawing/2014/main" xmlns:p14="http://schemas.microsoft.com/office/powerpoint/2010/main" xmlns:a14="http://schemas.microsoft.com/office/drawing/2010/main" xmlns=""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a16="http://schemas.microsoft.com/office/drawing/2014/main" xmlns:p14="http://schemas.microsoft.com/office/powerpoint/2010/main" xmlns:a14="http://schemas.microsoft.com/office/drawing/2010/main" xmlns=""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a16="http://schemas.microsoft.com/office/drawing/2014/main" xmlns:p14="http://schemas.microsoft.com/office/powerpoint/2010/main" xmlns:a14="http://schemas.microsoft.com/office/drawing/2010/main" xmlns=""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a16="http://schemas.microsoft.com/office/drawing/2014/main" xmlns:p14="http://schemas.microsoft.com/office/powerpoint/2010/main" xmlns:a14="http://schemas.microsoft.com/office/drawing/2010/main" xmlns=""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a16="http://schemas.microsoft.com/office/drawing/2014/main" xmlns:p14="http://schemas.microsoft.com/office/powerpoint/2010/main" xmlns:a14="http://schemas.microsoft.com/office/drawing/2010/main" xmlns=""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a16="http://schemas.microsoft.com/office/drawing/2014/main" xmlns:p14="http://schemas.microsoft.com/office/powerpoint/2010/main" xmlns:a14="http://schemas.microsoft.com/office/drawing/2010/main" xmlns=""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a16="http://schemas.microsoft.com/office/drawing/2014/main" xmlns:p14="http://schemas.microsoft.com/office/powerpoint/2010/main" xmlns:a14="http://schemas.microsoft.com/office/drawing/2010/main" xmlns=""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a16="http://schemas.microsoft.com/office/drawing/2014/main" xmlns:p14="http://schemas.microsoft.com/office/powerpoint/2010/main" xmlns:a14="http://schemas.microsoft.com/office/drawing/2010/main" xmlns=""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a16="http://schemas.microsoft.com/office/drawing/2014/main" xmlns:p14="http://schemas.microsoft.com/office/powerpoint/2010/main" xmlns:a14="http://schemas.microsoft.com/office/drawing/2010/main" xmlns=""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a16="http://schemas.microsoft.com/office/drawing/2014/main" xmlns:p14="http://schemas.microsoft.com/office/powerpoint/2010/main" xmlns:a14="http://schemas.microsoft.com/office/drawing/2010/main" xmlns=""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a16="http://schemas.microsoft.com/office/drawing/2014/main" xmlns:p14="http://schemas.microsoft.com/office/powerpoint/2010/main" xmlns:a14="http://schemas.microsoft.com/office/drawing/2010/main" xmlns=""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a16="http://schemas.microsoft.com/office/drawing/2014/main" xmlns:p14="http://schemas.microsoft.com/office/powerpoint/2010/main" xmlns:a14="http://schemas.microsoft.com/office/drawing/2010/main" xmlns=""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a16="http://schemas.microsoft.com/office/drawing/2014/main" xmlns:p14="http://schemas.microsoft.com/office/powerpoint/2010/main" xmlns:a14="http://schemas.microsoft.com/office/drawing/2010/main" xmlns=""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a16="http://schemas.microsoft.com/office/drawing/2014/main" xmlns:p14="http://schemas.microsoft.com/office/powerpoint/2010/main" xmlns:a14="http://schemas.microsoft.com/office/drawing/2010/main" xmlns=""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a16="http://schemas.microsoft.com/office/drawing/2014/main" xmlns:p14="http://schemas.microsoft.com/office/powerpoint/2010/main" xmlns:a14="http://schemas.microsoft.com/office/drawing/2010/main" xmlns=""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a16="http://schemas.microsoft.com/office/drawing/2014/main" xmlns:p14="http://schemas.microsoft.com/office/powerpoint/2010/main" xmlns:a14="http://schemas.microsoft.com/office/drawing/2010/main" xmlns=""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a16="http://schemas.microsoft.com/office/drawing/2014/main" xmlns:p14="http://schemas.microsoft.com/office/powerpoint/2010/main" xmlns:a14="http://schemas.microsoft.com/office/drawing/2010/main" xmlns=""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a16="http://schemas.microsoft.com/office/drawing/2014/main" xmlns:p14="http://schemas.microsoft.com/office/powerpoint/2010/main" xmlns:a14="http://schemas.microsoft.com/office/drawing/2010/main" xmlns=""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a16="http://schemas.microsoft.com/office/drawing/2014/main" xmlns:p14="http://schemas.microsoft.com/office/powerpoint/2010/main" xmlns:a14="http://schemas.microsoft.com/office/drawing/2010/main" xmlns=""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a16="http://schemas.microsoft.com/office/drawing/2014/main" xmlns:p14="http://schemas.microsoft.com/office/powerpoint/2010/main" xmlns:a14="http://schemas.microsoft.com/office/drawing/2010/main" xmlns=""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a16="http://schemas.microsoft.com/office/drawing/2014/main" xmlns:p14="http://schemas.microsoft.com/office/powerpoint/2010/main" xmlns:a14="http://schemas.microsoft.com/office/drawing/2010/main" xmlns=""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zh-CN" altLang="en-US" sz="2800" b="1" dirty="0">
                <a:solidFill>
                  <a:srgbClr val="1290FC"/>
                </a:solidFill>
                <a:latin typeface="微软雅黑" charset="0"/>
                <a:ea typeface="微软雅黑" charset="0"/>
                <a:sym typeface="+mn-ea"/>
              </a:rPr>
              <a:t>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smtClean="0">
                <a:solidFill>
                  <a:srgbClr val="333333"/>
                </a:solidFill>
                <a:latin typeface="微软雅黑" panose="020B0503020204020204" pitchFamily="34" charset="-122"/>
                <a:ea typeface="微软雅黑" panose="020B0503020204020204" pitchFamily="34" charset="-122"/>
              </a:rPr>
              <a:t>OneData</a:t>
            </a:r>
            <a:r>
              <a:rPr lang="zh-CN" altLang="en-US" dirty="0" smtClean="0">
                <a:solidFill>
                  <a:srgbClr val="333333"/>
                </a:solidFill>
                <a:latin typeface="微软雅黑" panose="020B0503020204020204" pitchFamily="34" charset="-122"/>
                <a:ea typeface="微软雅黑" panose="020B0503020204020204" pitchFamily="34" charset="-122"/>
              </a:rPr>
              <a:t>：用</a:t>
            </a:r>
            <a:r>
              <a:rPr lang="zh-CN" altLang="en-US" dirty="0">
                <a:solidFill>
                  <a:srgbClr val="333333"/>
                </a:solidFill>
                <a:latin typeface="微软雅黑" panose="020B0503020204020204" pitchFamily="34" charset="-122"/>
                <a:ea typeface="微软雅黑" panose="020B0503020204020204" pitchFamily="34" charset="-122"/>
              </a:rPr>
              <a:t>一句话</a:t>
            </a:r>
            <a:r>
              <a:rPr lang="zh-CN" altLang="en-US" dirty="0" smtClean="0">
                <a:solidFill>
                  <a:srgbClr val="333333"/>
                </a:solidFill>
                <a:latin typeface="微软雅黑" panose="020B0503020204020204" pitchFamily="34" charset="-122"/>
                <a:ea typeface="微软雅黑" panose="020B0503020204020204" pitchFamily="34" charset="-122"/>
              </a:rPr>
              <a:t>定义，</a:t>
            </a:r>
            <a:r>
              <a:rPr lang="zh-CN" altLang="en-US" dirty="0">
                <a:solidFill>
                  <a:srgbClr val="333333"/>
                </a:solidFill>
                <a:latin typeface="微软雅黑" panose="020B0503020204020204" pitchFamily="34" charset="-122"/>
                <a:ea typeface="微软雅黑" panose="020B0503020204020204" pitchFamily="34" charset="-122"/>
              </a:rPr>
              <a:t>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smtClean="0">
                <a:solidFill>
                  <a:srgbClr val="333333"/>
                </a:solidFill>
                <a:latin typeface="微软雅黑" panose="020B0503020204020204" pitchFamily="34" charset="-122"/>
                <a:ea typeface="微软雅黑" panose="020B0503020204020204" pitchFamily="34" charset="-122"/>
              </a:rPr>
              <a:t>OneService</a:t>
            </a:r>
            <a:r>
              <a:rPr lang="zh-CN" altLang="en-US" dirty="0" smtClean="0">
                <a:solidFill>
                  <a:srgbClr val="333333"/>
                </a:solidFill>
                <a:latin typeface="微软雅黑" panose="020B0503020204020204" pitchFamily="34" charset="-122"/>
                <a:ea typeface="微软雅黑" panose="020B0503020204020204" pitchFamily="34" charset="-122"/>
              </a:rPr>
              <a:t>（早在</a:t>
            </a:r>
            <a:r>
              <a:rPr lang="en-US" altLang="zh-CN" dirty="0" smtClean="0">
                <a:solidFill>
                  <a:srgbClr val="333333"/>
                </a:solidFill>
                <a:latin typeface="微软雅黑" panose="020B0503020204020204" pitchFamily="34" charset="-122"/>
                <a:ea typeface="微软雅黑" panose="020B0503020204020204" pitchFamily="34" charset="-122"/>
              </a:rPr>
              <a:t>2016</a:t>
            </a:r>
            <a:r>
              <a:rPr lang="zh-CN" altLang="en-US" dirty="0" smtClean="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接口规范</a:t>
            </a:r>
            <a:r>
              <a:rPr lang="zh-CN" altLang="en-US" dirty="0">
                <a:solidFill>
                  <a:schemeClr val="accent1"/>
                </a:solidFill>
                <a:latin typeface="微软雅黑" panose="020B0503020204020204" pitchFamily="34" charset="-122"/>
                <a:ea typeface="微软雅黑" panose="020B0503020204020204" pitchFamily="34" charset="-122"/>
              </a:rPr>
              <a:t>化</a:t>
            </a:r>
            <a:r>
              <a:rPr lang="zh-CN" altLang="en-US" dirty="0" smtClean="0">
                <a:solidFill>
                  <a:schemeClr val="accent1"/>
                </a:solidFill>
                <a:latin typeface="微软雅黑" panose="020B0503020204020204" pitchFamily="34" charset="-122"/>
                <a:ea typeface="微软雅黑" panose="020B0503020204020204" pitchFamily="34" charset="-122"/>
              </a:rPr>
              <a:t>定义：屏蔽不同的底层存储，提供统一的</a:t>
            </a:r>
            <a:r>
              <a:rPr lang="en-US" altLang="zh-CN" dirty="0" smtClean="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数据网关</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3. </a:t>
            </a:r>
            <a:r>
              <a:rPr lang="zh-CN" altLang="en-US" dirty="0" smtClean="0">
                <a:solidFill>
                  <a:schemeClr val="accent1"/>
                </a:solidFill>
                <a:latin typeface="微软雅黑" panose="020B0503020204020204" pitchFamily="34" charset="-122"/>
                <a:ea typeface="微软雅黑" panose="020B0503020204020204" pitchFamily="34" charset="-122"/>
              </a:rPr>
              <a:t>全链路打通</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 y="1375877"/>
            <a:ext cx="9167780" cy="4052842"/>
          </a:xfrm>
          <a:prstGeom prst="rect">
            <a:avLst/>
          </a:prstGeom>
        </p:spPr>
      </p:pic>
      <p:sp>
        <p:nvSpPr>
          <p:cNvPr id="5" name="文本框 4"/>
          <p:cNvSpPr txBox="1"/>
          <p:nvPr/>
        </p:nvSpPr>
        <p:spPr>
          <a:xfrm>
            <a:off x="1495860" y="5716002"/>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服务需要把</a:t>
            </a:r>
            <a:r>
              <a:rPr lang="zh-CN" altLang="en-US" dirty="0">
                <a:latin typeface="微软雅黑" panose="020B0503020204020204" pitchFamily="34" charset="-122"/>
                <a:ea typeface="微软雅黑" panose="020B0503020204020204" pitchFamily="34" charset="-122"/>
              </a:rPr>
              <a:t>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a:t>
            </a:r>
            <a:r>
              <a:rPr lang="zh-CN" altLang="en-US" dirty="0" smtClean="0">
                <a:latin typeface="微软雅黑" panose="020B0503020204020204" pitchFamily="34" charset="-122"/>
                <a:ea typeface="微软雅黑" panose="020B0503020204020204" pitchFamily="34" charset="-122"/>
              </a:rPr>
              <a:t>中心</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a:t>
            </a:r>
            <a:r>
              <a:rPr lang="zh-CN" altLang="en-US" dirty="0" smtClean="0">
                <a:latin typeface="微软雅黑" panose="020B0503020204020204" pitchFamily="34" charset="-122"/>
                <a:ea typeface="微软雅黑" panose="020B0503020204020204" pitchFamily="34" charset="-122"/>
              </a:rPr>
              <a:t>是，可以在授权时标注系统页面名称，这样能分析到更细粒度的影响</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88829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3352801"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拉和推的数据交付方式</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56991" y="727155"/>
            <a:ext cx="7297190"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拉：以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接口的形式对外提供</a:t>
            </a:r>
            <a:r>
              <a:rPr lang="zh-CN" altLang="en-US" dirty="0" smtClean="0">
                <a:latin typeface="微软雅黑" panose="020B0503020204020204" pitchFamily="34" charset="-122"/>
                <a:ea typeface="微软雅黑" panose="020B0503020204020204" pitchFamily="34" charset="-122"/>
              </a:rPr>
              <a:t>服务</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推：将数据实时写入</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，应用系统订阅</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“送货上门”）</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404190" y="1909533"/>
            <a:ext cx="3859697"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5. </a:t>
            </a:r>
            <a:r>
              <a:rPr lang="zh-CN" altLang="en-US" dirty="0" smtClean="0">
                <a:solidFill>
                  <a:schemeClr val="accent1"/>
                </a:solidFill>
                <a:latin typeface="微软雅黑" panose="020B0503020204020204" pitchFamily="34" charset="-122"/>
                <a:ea typeface="微软雅黑" panose="020B0503020204020204" pitchFamily="34" charset="-122"/>
              </a:rPr>
              <a:t>利用中间存储，加速数据存储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20" y="2495857"/>
            <a:ext cx="10883896" cy="3735978"/>
          </a:xfrm>
          <a:prstGeom prst="rect">
            <a:avLst/>
          </a:prstGeom>
        </p:spPr>
      </p:pic>
    </p:spTree>
    <p:custDataLst>
      <p:tags r:id="rId1"/>
    </p:custDataLst>
    <p:extLst>
      <p:ext uri="{BB962C8B-B14F-4D97-AF65-F5344CB8AC3E}">
        <p14:creationId xmlns:p14="http://schemas.microsoft.com/office/powerpoint/2010/main" val="2187773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6</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逻辑模型，实现数据的复用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09" y="1298051"/>
            <a:ext cx="7441174" cy="5193184"/>
          </a:xfrm>
          <a:prstGeom prst="rect">
            <a:avLst/>
          </a:prstGeom>
        </p:spPr>
      </p:pic>
    </p:spTree>
    <p:custDataLst>
      <p:tags r:id="rId1"/>
    </p:custDataLst>
    <p:extLst>
      <p:ext uri="{BB962C8B-B14F-4D97-AF65-F5344CB8AC3E}">
        <p14:creationId xmlns:p14="http://schemas.microsoft.com/office/powerpoint/2010/main" val="21207437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4155"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7. </a:t>
            </a:r>
            <a:r>
              <a:rPr lang="zh-CN" altLang="en-US" dirty="0" smtClean="0">
                <a:solidFill>
                  <a:schemeClr val="accent1"/>
                </a:solidFill>
                <a:latin typeface="微软雅黑" panose="020B0503020204020204" pitchFamily="34" charset="-122"/>
                <a:ea typeface="微软雅黑" panose="020B0503020204020204" pitchFamily="34" charset="-122"/>
              </a:rPr>
              <a:t>构建</a:t>
            </a:r>
            <a:r>
              <a:rPr lang="en-US" altLang="zh-CN" dirty="0" smtClean="0">
                <a:solidFill>
                  <a:schemeClr val="accent1"/>
                </a:solidFill>
                <a:latin typeface="微软雅黑" panose="020B0503020204020204" pitchFamily="34" charset="-122"/>
                <a:ea typeface="微软雅黑" panose="020B0503020204020204" pitchFamily="34" charset="-122"/>
              </a:rPr>
              <a:t>API</a:t>
            </a:r>
            <a:r>
              <a:rPr lang="zh-CN" altLang="en-US" dirty="0" smtClean="0">
                <a:solidFill>
                  <a:schemeClr val="accent1"/>
                </a:solidFill>
                <a:latin typeface="微软雅黑" panose="020B0503020204020204" pitchFamily="34" charset="-122"/>
                <a:ea typeface="微软雅黑" panose="020B0503020204020204" pitchFamily="34" charset="-122"/>
              </a:rPr>
              <a:t>集市，实现接口复用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04190" y="489470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8</a:t>
            </a:r>
            <a:r>
              <a:rPr lang="en-US" altLang="zh-CN" dirty="0" smtClean="0">
                <a:solidFill>
                  <a:schemeClr val="accent1"/>
                </a:solidFill>
                <a:latin typeface="微软雅黑" panose="020B0503020204020204" pitchFamily="34" charset="-122"/>
                <a:ea typeface="微软雅黑" panose="020B0503020204020204" pitchFamily="34" charset="-122"/>
              </a:rPr>
              <a:t>. API</a:t>
            </a:r>
            <a:r>
              <a:rPr lang="zh-CN" altLang="en-US" dirty="0" smtClean="0">
                <a:solidFill>
                  <a:schemeClr val="accent1"/>
                </a:solidFill>
                <a:latin typeface="微软雅黑" panose="020B0503020204020204" pitchFamily="34" charset="-122"/>
                <a:ea typeface="微软雅黑" panose="020B0503020204020204" pitchFamily="34" charset="-122"/>
              </a:rPr>
              <a:t>测试</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椭圆 3"/>
          <p:cNvSpPr/>
          <p:nvPr/>
        </p:nvSpPr>
        <p:spPr>
          <a:xfrm>
            <a:off x="2726632"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发布前调试接口</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椭圆 6"/>
          <p:cNvSpPr/>
          <p:nvPr/>
        </p:nvSpPr>
        <p:spPr>
          <a:xfrm>
            <a:off x="6848060"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数据预览</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6" name="圆角矩形 5"/>
          <p:cNvSpPr/>
          <p:nvPr/>
        </p:nvSpPr>
        <p:spPr>
          <a:xfrm>
            <a:off x="1321905" y="209969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查看</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321905" y="2910206"/>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文本框 9"/>
          <p:cNvSpPr txBox="1"/>
          <p:nvPr/>
        </p:nvSpPr>
        <p:spPr>
          <a:xfrm>
            <a:off x="954155" y="1541990"/>
            <a:ext cx="1431235"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集市</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4694580"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文本框 12"/>
          <p:cNvSpPr txBox="1"/>
          <p:nvPr/>
        </p:nvSpPr>
        <p:spPr>
          <a:xfrm>
            <a:off x="4694580" y="1541990"/>
            <a:ext cx="143123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元数据中心</a:t>
            </a:r>
            <a:endParaRPr lang="zh-CN" altLang="en-US" dirty="0">
              <a:latin typeface="微软雅黑" panose="020B0503020204020204" pitchFamily="34" charset="-122"/>
              <a:ea typeface="微软雅黑" panose="020B0503020204020204" pitchFamily="34" charset="-122"/>
            </a:endParaRPr>
          </a:p>
        </p:txBody>
      </p:sp>
      <p:sp>
        <p:nvSpPr>
          <p:cNvPr id="14" name="圆角矩形 13"/>
          <p:cNvSpPr/>
          <p:nvPr/>
        </p:nvSpPr>
        <p:spPr>
          <a:xfrm>
            <a:off x="1321905" y="372006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权限申请</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5032511" y="2910206"/>
            <a:ext cx="1885124"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元数据搜索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16" name="直接箭头连接符 15"/>
          <p:cNvCxnSpPr>
            <a:stCxn id="9" idx="3"/>
            <a:endCxn id="15" idx="1"/>
          </p:cNvCxnSpPr>
          <p:nvPr/>
        </p:nvCxnSpPr>
        <p:spPr>
          <a:xfrm>
            <a:off x="3140765" y="3207349"/>
            <a:ext cx="1891746"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871791" y="1293348"/>
            <a:ext cx="3448880"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查看、权限申请</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服务通过元数据中心，可以获得接口访问的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包括</a:t>
            </a:r>
            <a:r>
              <a:rPr lang="zh-CN" altLang="en-US" dirty="0" smtClean="0">
                <a:latin typeface="微软雅黑" panose="020B0503020204020204" pitchFamily="34" charset="-122"/>
                <a:ea typeface="微软雅黑" panose="020B0503020204020204" pitchFamily="34" charset="-122"/>
              </a:rPr>
              <a:t>哪些</a:t>
            </a:r>
            <a:r>
              <a:rPr lang="zh-CN" altLang="en-US" dirty="0">
                <a:latin typeface="微软雅黑" panose="020B0503020204020204" pitchFamily="34" charset="-122"/>
                <a:ea typeface="微软雅黑" panose="020B0503020204020204" pitchFamily="34" charset="-122"/>
              </a:rPr>
              <a:t>指标。使用者可以基于指标的组合，筛选接口，这样就可以根据想要的数据，查找可以提供这些数据的接口，形成了一个闭环</a:t>
            </a:r>
          </a:p>
        </p:txBody>
      </p:sp>
      <p:sp>
        <p:nvSpPr>
          <p:cNvPr id="20" name="文本框 19"/>
          <p:cNvSpPr txBox="1"/>
          <p:nvPr/>
        </p:nvSpPr>
        <p:spPr>
          <a:xfrm>
            <a:off x="3389965" y="2863380"/>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指标组合筛选</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7545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309879" y="1329657"/>
            <a:ext cx="877163"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云原生</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042" y="1424168"/>
            <a:ext cx="6630330" cy="5085962"/>
          </a:xfrm>
          <a:prstGeom prst="rect">
            <a:avLst/>
          </a:prstGeom>
        </p:spPr>
      </p:pic>
      <p:sp>
        <p:nvSpPr>
          <p:cNvPr id="21" name="文本框 20"/>
          <p:cNvSpPr txBox="1"/>
          <p:nvPr/>
        </p:nvSpPr>
        <p:spPr>
          <a:xfrm>
            <a:off x="7941365" y="1258742"/>
            <a:ext cx="344888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云原生的核心优势在于每个服务至少有两个副本，实现了服务的高</a:t>
            </a:r>
            <a:r>
              <a:rPr lang="zh-CN" altLang="en-US" dirty="0" smtClean="0">
                <a:latin typeface="微软雅黑" panose="020B0503020204020204" pitchFamily="34" charset="-122"/>
                <a:ea typeface="微软雅黑" panose="020B0503020204020204" pitchFamily="34" charset="-122"/>
              </a:rPr>
              <a:t>可用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根据访问量大小，服务的副本数量可以动态调整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基于服务发现，可以实现对客户端透明的弹性伸缩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服务之间基于容器实现了资源隔离，避免了服务之间的相互影响</a:t>
            </a:r>
          </a:p>
        </p:txBody>
      </p:sp>
      <p:sp>
        <p:nvSpPr>
          <p:cNvPr id="19" name="椭圆 18"/>
          <p:cNvSpPr/>
          <p:nvPr/>
        </p:nvSpPr>
        <p:spPr>
          <a:xfrm>
            <a:off x="8587409"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高</a:t>
            </a: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并发</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3" name="椭圆 22"/>
          <p:cNvSpPr/>
          <p:nvPr/>
        </p:nvSpPr>
        <p:spPr>
          <a:xfrm>
            <a:off x="9526657"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低延迟</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4" name="椭圆 23"/>
          <p:cNvSpPr/>
          <p:nvPr/>
        </p:nvSpPr>
        <p:spPr>
          <a:xfrm>
            <a:off x="10465905"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在线查询</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98778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逻辑模型</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831" y="1698989"/>
            <a:ext cx="8847994" cy="4896613"/>
          </a:xfrm>
          <a:prstGeom prst="rect">
            <a:avLst/>
          </a:prstGeom>
        </p:spPr>
      </p:pic>
    </p:spTree>
    <p:custDataLst>
      <p:tags r:id="rId1"/>
    </p:custDataLst>
    <p:extLst>
      <p:ext uri="{BB962C8B-B14F-4D97-AF65-F5344CB8AC3E}">
        <p14:creationId xmlns:p14="http://schemas.microsoft.com/office/powerpoint/2010/main" val="9114946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自动导出</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60" y="2853565"/>
            <a:ext cx="10877550" cy="1647825"/>
          </a:xfrm>
          <a:prstGeom prst="rect">
            <a:avLst/>
          </a:prstGeom>
        </p:spPr>
      </p:pic>
    </p:spTree>
    <p:custDataLst>
      <p:tags r:id="rId1"/>
    </p:custDataLst>
    <p:extLst>
      <p:ext uri="{BB962C8B-B14F-4D97-AF65-F5344CB8AC3E}">
        <p14:creationId xmlns:p14="http://schemas.microsoft.com/office/powerpoint/2010/main" val="1339647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550513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网易数据中台</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325668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构建数据应用体系</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企业使用数据的三个阶段</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513" y="1224225"/>
            <a:ext cx="6770742" cy="5057306"/>
          </a:xfrm>
          <a:prstGeom prst="rect">
            <a:avLst/>
          </a:prstGeom>
        </p:spPr>
      </p:pic>
    </p:spTree>
    <p:custDataLst>
      <p:tags r:id="rId1"/>
    </p:custDataLst>
    <p:extLst>
      <p:ext uri="{BB962C8B-B14F-4D97-AF65-F5344CB8AC3E}">
        <p14:creationId xmlns:p14="http://schemas.microsoft.com/office/powerpoint/2010/main" val="4517995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数据中台如何赋能</a:t>
            </a:r>
            <a:r>
              <a:rPr lang="en-US" altLang="zh-CN" sz="2000" b="1" dirty="0" smtClean="0">
                <a:solidFill>
                  <a:schemeClr val="accent1"/>
                </a:solidFill>
                <a:latin typeface="微软雅黑" panose="020B0503020204020204" pitchFamily="34" charset="-122"/>
                <a:ea typeface="微软雅黑" panose="020B0503020204020204" pitchFamily="34" charset="-122"/>
              </a:rPr>
              <a:t>Bi</a:t>
            </a:r>
            <a:r>
              <a:rPr lang="zh-CN" altLang="en-US" sz="2000" b="1" dirty="0" smtClean="0">
                <a:solidFill>
                  <a:schemeClr val="accent1"/>
                </a:solidFill>
                <a:latin typeface="微软雅黑" panose="020B0503020204020204" pitchFamily="34" charset="-122"/>
                <a:ea typeface="微软雅黑" panose="020B0503020204020204" pitchFamily="34" charset="-122"/>
              </a:rPr>
              <a:t>工具</a:t>
            </a:r>
            <a:endParaRPr lang="zh-CN" altLang="en-US" sz="28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818495"/>
            <a:ext cx="7728088" cy="3146726"/>
          </a:xfrm>
          <a:prstGeom prst="rect">
            <a:avLst/>
          </a:prstGeom>
        </p:spPr>
      </p:pic>
      <p:sp>
        <p:nvSpPr>
          <p:cNvPr id="7" name="矩形 6"/>
          <p:cNvSpPr/>
          <p:nvPr/>
        </p:nvSpPr>
        <p:spPr>
          <a:xfrm>
            <a:off x="527807" y="3723847"/>
            <a:ext cx="10787271" cy="2862322"/>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初级阶段</a:t>
            </a:r>
            <a:r>
              <a:rPr lang="zh-CN" altLang="en-US" dirty="0">
                <a:latin typeface="微软雅黑" panose="020B0503020204020204" pitchFamily="34" charset="-122"/>
                <a:ea typeface="微软雅黑" panose="020B0503020204020204" pitchFamily="34" charset="-122"/>
              </a:rPr>
              <a:t>。一般企业的数据应用都是从数据报表开始的，分析师会为业务部门的负责人、运营制作一些 </a:t>
            </a:r>
            <a:r>
              <a:rPr lang="en-US" altLang="zh-CN" dirty="0">
                <a:latin typeface="微软雅黑" panose="020B0503020204020204" pitchFamily="34" charset="-122"/>
                <a:ea typeface="微软雅黑" panose="020B0503020204020204" pitchFamily="34" charset="-122"/>
              </a:rPr>
              <a:t>BI </a:t>
            </a:r>
            <a:r>
              <a:rPr lang="zh-CN" altLang="en-US" dirty="0">
                <a:latin typeface="微软雅黑" panose="020B0503020204020204" pitchFamily="34" charset="-122"/>
                <a:ea typeface="微软雅黑" panose="020B0503020204020204" pitchFamily="34" charset="-122"/>
              </a:rPr>
              <a:t>报表，把数据通过可视化的方式呈现出来，这是数据应用的初始阶段</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发展阶段。</a:t>
            </a:r>
            <a:r>
              <a:rPr lang="zh-CN" altLang="en-US" dirty="0">
                <a:latin typeface="微软雅黑" panose="020B0503020204020204" pitchFamily="34" charset="-122"/>
                <a:ea typeface="微软雅黑" panose="020B0503020204020204" pitchFamily="34" charset="-122"/>
              </a:rPr>
              <a:t>只是可视化的展现数据已经不能满足业务的需求，</a:t>
            </a:r>
            <a:r>
              <a:rPr lang="zh-CN" altLang="en-US" dirty="0" smtClean="0">
                <a:latin typeface="微软雅黑" panose="020B0503020204020204" pitchFamily="34" charset="-122"/>
                <a:ea typeface="微软雅黑" panose="020B0503020204020204" pitchFamily="34" charset="-122"/>
              </a:rPr>
              <a:t>业务</a:t>
            </a:r>
            <a:r>
              <a:rPr lang="zh-CN" altLang="en-US" dirty="0">
                <a:latin typeface="微软雅黑" panose="020B0503020204020204" pitchFamily="34" charset="-122"/>
                <a:ea typeface="微软雅黑" panose="020B0503020204020204" pitchFamily="34" charset="-122"/>
              </a:rPr>
              <a:t>需要根据数据持续监控业务过程，发现问题、诊断分析，并给出决策建议，最后需要一键执行，形成完成的业务过程</a:t>
            </a:r>
            <a:r>
              <a:rPr lang="zh-CN" altLang="en-US" dirty="0" smtClean="0">
                <a:latin typeface="微软雅黑" panose="020B0503020204020204" pitchFamily="34" charset="-122"/>
                <a:ea typeface="微软雅黑" panose="020B0503020204020204" pitchFamily="34" charset="-122"/>
              </a:rPr>
              <a:t>闭环。</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高级阶段</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无论是数据报表、还是数据产品，它们呈现的都是固化的分析思路，只能解决知道的业务</a:t>
            </a:r>
            <a:r>
              <a:rPr lang="zh-CN" altLang="en-US" dirty="0" smtClean="0">
                <a:latin typeface="微软雅黑" panose="020B0503020204020204" pitchFamily="34" charset="-122"/>
                <a:ea typeface="微软雅黑" panose="020B0503020204020204" pitchFamily="34" charset="-122"/>
              </a:rPr>
              <a:t>问题。</a:t>
            </a:r>
            <a:r>
              <a:rPr lang="zh-CN" altLang="en-US" dirty="0">
                <a:latin typeface="微软雅黑" panose="020B0503020204020204" pitchFamily="34" charset="-122"/>
                <a:ea typeface="微软雅黑" panose="020B0503020204020204" pitchFamily="34" charset="-122"/>
              </a:rPr>
              <a:t>但是日常工作还有很多未知的业务问题，比如销售额指标突然下降了，需要基于数据进行探索</a:t>
            </a:r>
            <a:r>
              <a:rPr lang="zh-CN" altLang="en-US" dirty="0" smtClean="0">
                <a:latin typeface="微软雅黑" panose="020B0503020204020204" pitchFamily="34" charset="-122"/>
                <a:ea typeface="微软雅黑" panose="020B0503020204020204" pitchFamily="34" charset="-122"/>
              </a:rPr>
              <a:t>分析。</a:t>
            </a:r>
            <a:r>
              <a:rPr lang="zh-CN" altLang="en-US" dirty="0">
                <a:latin typeface="微软雅黑" panose="020B0503020204020204" pitchFamily="34" charset="-122"/>
                <a:ea typeface="微软雅黑" panose="020B0503020204020204" pitchFamily="34" charset="-122"/>
              </a:rPr>
              <a:t>这个时候，如果都依赖分析师，肯定不现实，那么就要实现自助取数，让每个人都能基于数据去做分析和决策，实现普惠大数据。</a:t>
            </a:r>
            <a:endParaRPr lang="en-US" altLang="zh-CN"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403790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最佳实践</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22335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更</a:t>
            </a:r>
            <a:r>
              <a:rPr lang="zh-CN" altLang="en-US" dirty="0">
                <a:latin typeface="微软雅黑" panose="020B0503020204020204" pitchFamily="34" charset="-122"/>
                <a:ea typeface="微软雅黑" panose="020B0503020204020204" pitchFamily="34" charset="-122"/>
              </a:rPr>
              <a:t>要和业务部门达成密切的合作，形成双赢，反之会有失败的风险</a:t>
            </a: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iconfont-11121-5315863">
            <a:extLst>
              <a:ext uri="{FF2B5EF4-FFF2-40B4-BE49-F238E27FC236}">
                <a16:creationId xmlns:a16="http://schemas.microsoft.com/office/drawing/2014/main" xmlns:p14="http://schemas.microsoft.com/office/powerpoint/2010/main" xmlns=""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a:t>
            </a:r>
            <a:r>
              <a:rPr lang="zh-CN" altLang="en-US" dirty="0" smtClean="0">
                <a:latin typeface="微软雅黑" panose="020B0503020204020204" pitchFamily="34" charset="-122"/>
                <a:ea typeface="微软雅黑" panose="020B0503020204020204" pitchFamily="34" charset="-122"/>
              </a:rPr>
              <a:t>组建</a:t>
            </a:r>
            <a:r>
              <a:rPr lang="zh-CN" altLang="en-US" dirty="0">
                <a:latin typeface="微软雅黑" panose="020B0503020204020204" pitchFamily="34" charset="-122"/>
                <a:ea typeface="微软雅黑" panose="020B0503020204020204" pitchFamily="34" charset="-122"/>
              </a:rPr>
              <a:t>了新的数据中台部门</a:t>
            </a:r>
            <a:r>
              <a:rPr lang="zh-CN" altLang="en-US" dirty="0" smtClean="0">
                <a:latin typeface="微软雅黑" panose="020B0503020204020204" pitchFamily="34" charset="-122"/>
                <a:ea typeface="微软雅黑" panose="020B0503020204020204" pitchFamily="34" charset="-122"/>
              </a:rPr>
              <a:t>，规划</a:t>
            </a:r>
            <a:r>
              <a:rPr lang="zh-CN" altLang="en-US" dirty="0">
                <a:latin typeface="微软雅黑" panose="020B0503020204020204" pitchFamily="34" charset="-122"/>
                <a:ea typeface="微软雅黑" panose="020B0503020204020204" pitchFamily="34" charset="-122"/>
              </a:rPr>
              <a:t>了十个业务场景（包括会员看板、商品运营、供应链管理、售后管理、毛利分析、类目管理、门店管理、仓储管理、渠道分析、辅助选品</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但数据</a:t>
            </a:r>
            <a:r>
              <a:rPr lang="zh-CN" altLang="en-US" dirty="0">
                <a:latin typeface="微软雅黑" panose="020B0503020204020204" pitchFamily="34" charset="-122"/>
                <a:ea typeface="微软雅黑" panose="020B0503020204020204" pitchFamily="34" charset="-122"/>
              </a:rPr>
              <a:t>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a:t>
            </a:r>
            <a:r>
              <a:rPr lang="zh-CN" altLang="en-US" dirty="0" smtClean="0">
                <a:latin typeface="微软雅黑" panose="020B0503020204020204" pitchFamily="34" charset="-122"/>
                <a:ea typeface="微软雅黑" panose="020B0503020204020204" pitchFamily="34" charset="-122"/>
              </a:rPr>
              <a:t>查看</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于是</a:t>
            </a:r>
            <a:r>
              <a:rPr lang="zh-CN" altLang="en-US" dirty="0">
                <a:latin typeface="微软雅黑" panose="020B0503020204020204" pitchFamily="34" charset="-122"/>
                <a:ea typeface="微软雅黑" panose="020B0503020204020204" pitchFamily="34" charset="-122"/>
              </a:rPr>
              <a:t>，尴尬的一幕发生了：在年终总结汇报中，甄英俊自信地向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p>
        </p:txBody>
      </p:sp>
    </p:spTree>
    <p:custDataLst>
      <p:tags r:id="rId1"/>
    </p:custDataLst>
    <p:extLst>
      <p:ext uri="{BB962C8B-B14F-4D97-AF65-F5344CB8AC3E}">
        <p14:creationId xmlns:p14="http://schemas.microsoft.com/office/powerpoint/2010/main" val="12445644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当前数据使用过程中存在哪些痛点</a:t>
            </a:r>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a:t>
            </a:r>
            <a:r>
              <a:rPr lang="zh-CN" altLang="en-US" dirty="0" smtClean="0">
                <a:latin typeface="微软雅黑" panose="020B0503020204020204" pitchFamily="34" charset="-122"/>
                <a:ea typeface="微软雅黑" panose="020B0503020204020204" pitchFamily="34" charset="-122"/>
              </a:rPr>
              <a:t>一致</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供应</a:t>
            </a:r>
            <a:r>
              <a:rPr lang="zh-CN" altLang="en-US" sz="1600" b="1" dirty="0">
                <a:latin typeface="微软雅黑" panose="020B0503020204020204" pitchFamily="34" charset="-122"/>
                <a:ea typeface="微软雅黑" panose="020B0503020204020204" pitchFamily="34" charset="-122"/>
              </a:rPr>
              <a:t>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仓</a:t>
            </a:r>
            <a:r>
              <a:rPr lang="zh-CN" altLang="en-US" sz="1600" b="1" dirty="0">
                <a:latin typeface="微软雅黑" panose="020B0503020204020204" pitchFamily="34" charset="-122"/>
                <a:ea typeface="微软雅黑" panose="020B0503020204020204" pitchFamily="34" charset="-122"/>
              </a:rPr>
              <a:t>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持续运营</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策略二：门户功能建设</a:t>
            </a:r>
            <a:r>
              <a:rPr lang="en-US" altLang="zh-CN" sz="2800" b="1" dirty="0" smtClean="0">
                <a:solidFill>
                  <a:srgbClr val="1290FC"/>
                </a:solidFill>
                <a:latin typeface="微软雅黑" charset="0"/>
                <a:ea typeface="微软雅黑" charset="0"/>
                <a:sym typeface="+mn-ea"/>
              </a:rPr>
              <a:t>—</a:t>
            </a:r>
            <a:r>
              <a:rPr lang="zh-CN" altLang="en-US" sz="2000" b="1" dirty="0" smtClean="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smtClean="0">
                <a:solidFill>
                  <a:srgbClr val="358BFF"/>
                </a:solidFill>
                <a:latin typeface="微软雅黑" panose="020B0503020204020204" pitchFamily="34" charset="-122"/>
                <a:ea typeface="微软雅黑" panose="020B0503020204020204" pitchFamily="34" charset="-122"/>
                <a:sym typeface="+mn-ea"/>
              </a:rPr>
              <a:t>1.</a:t>
            </a:r>
            <a:r>
              <a:rPr lang="zh-CN" altLang="en-US" sz="2000" dirty="0" smtClean="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数据资产定级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数据风险点监控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数据质量衡量</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smtClean="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extLst>
      <p:ext uri="{BB962C8B-B14F-4D97-AF65-F5344CB8AC3E}">
        <p14:creationId xmlns:p14="http://schemas.microsoft.com/office/powerpoint/2010/main" val="36571585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3837111" y="1448101"/>
            <a:ext cx="4517778" cy="2995975"/>
            <a:chOff x="5298723" y="1759434"/>
            <a:chExt cx="4994992" cy="2995975"/>
          </a:xfrm>
        </p:grpSpPr>
        <p:grpSp>
          <p:nvGrpSpPr>
            <p:cNvPr id="5" name="组 4"/>
            <p:cNvGrpSpPr/>
            <p:nvPr/>
          </p:nvGrpSpPr>
          <p:grpSpPr>
            <a:xfrm>
              <a:off x="5722525" y="2215088"/>
              <a:ext cx="4571190" cy="2540321"/>
              <a:chOff x="6341957" y="2023614"/>
              <a:chExt cx="4571190" cy="2540321"/>
            </a:xfrm>
          </p:grpSpPr>
          <p:sp>
            <p:nvSpPr>
              <p:cNvPr id="4" name="文本框 3"/>
              <p:cNvSpPr txBox="1"/>
              <p:nvPr/>
            </p:nvSpPr>
            <p:spPr>
              <a:xfrm>
                <a:off x="6341957" y="2023614"/>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sp>
            <p:nvSpPr>
              <p:cNvPr id="6" name="文本框 5"/>
              <p:cNvSpPr txBox="1"/>
              <p:nvPr/>
            </p:nvSpPr>
            <p:spPr>
              <a:xfrm>
                <a:off x="6341957" y="3178940"/>
                <a:ext cx="4571190" cy="1384995"/>
              </a:xfrm>
              <a:prstGeom prst="rect">
                <a:avLst/>
              </a:prstGeom>
              <a:noFill/>
            </p:spPr>
            <p:txBody>
              <a:bodyPr wrap="none" rtlCol="0">
                <a:spAutoFit/>
              </a:bodyPr>
              <a:lstStyle/>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为客户持续创造核心价值</a:t>
                </a:r>
                <a:endParaRPr kumimoji="1" lang="en-US" altLang="zh-CN"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endParaRPr>
              </a:p>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   总有一天智者会相聚！</a:t>
                </a:r>
              </a:p>
            </p:txBody>
          </p:sp>
        </p:grpSp>
        <p:grpSp>
          <p:nvGrpSpPr>
            <p:cNvPr id="11" name="组 10"/>
            <p:cNvGrpSpPr/>
            <p:nvPr/>
          </p:nvGrpSpPr>
          <p:grpSpPr>
            <a:xfrm>
              <a:off x="5298723" y="1759434"/>
              <a:ext cx="2296681" cy="408323"/>
              <a:chOff x="1494690" y="4487382"/>
              <a:chExt cx="2296681" cy="408323"/>
            </a:xfrm>
          </p:grpSpPr>
          <p:sp>
            <p:nvSpPr>
              <p:cNvPr id="9" name="文本框 8"/>
              <p:cNvSpPr txBox="1"/>
              <p:nvPr/>
            </p:nvSpPr>
            <p:spPr>
              <a:xfrm>
                <a:off x="1494690" y="4487382"/>
                <a:ext cx="2296681" cy="307777"/>
              </a:xfrm>
              <a:prstGeom prst="rect">
                <a:avLst/>
              </a:prstGeom>
              <a:noFill/>
            </p:spPr>
            <p:txBody>
              <a:bodyPr wrap="square" rtlCol="0">
                <a:spAutoFit/>
              </a:bodyPr>
              <a:lstStyle/>
              <a:p>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r>
                  <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rPr>
                  <a:t>WE  CREDIT  LIFE</a:t>
                </a:r>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endPar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endParaRPr>
              </a:p>
            </p:txBody>
          </p:sp>
          <p:cxnSp>
            <p:nvCxnSpPr>
              <p:cNvPr id="10" name="直线连接符 9"/>
              <p:cNvCxnSpPr/>
              <p:nvPr/>
            </p:nvCxnSpPr>
            <p:spPr>
              <a:xfrm>
                <a:off x="1822638" y="4895705"/>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6" name="矩形 5"/>
          <p:cNvSpPr>
            <a:spLocks noChangeArrowheads="1"/>
          </p:cNvSpPr>
          <p:nvPr/>
        </p:nvSpPr>
        <p:spPr bwMode="auto">
          <a:xfrm>
            <a:off x="4792407" y="5114456"/>
            <a:ext cx="2990498" cy="369332"/>
          </a:xfrm>
          <a:prstGeom prst="rect">
            <a:avLst/>
          </a:prstGeom>
          <a:noFill/>
          <a:ln>
            <a:noFill/>
          </a:ln>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r>
              <a:rPr lang="zh-CN" altLang="en-US" b="1" dirty="0">
                <a:solidFill>
                  <a:schemeClr val="accent1"/>
                </a:solidFill>
                <a:latin typeface="微软雅黑" panose="020B0503020204020204" charset="-122"/>
                <a:ea typeface="微软雅黑" panose="020B0503020204020204" charset="-122"/>
              </a:rPr>
              <a:t>好的信用服务，应简悦</a:t>
            </a:r>
            <a:endParaRPr lang="en-US" altLang="zh-CN" b="1" dirty="0">
              <a:solidFill>
                <a:schemeClr val="accent1"/>
              </a:solidFill>
              <a:latin typeface="微软雅黑" panose="020B0503020204020204" charset="-122"/>
              <a:ea typeface="微软雅黑" panose="020B0503020204020204" charset="-122"/>
            </a:endParaRPr>
          </a:p>
        </p:txBody>
      </p:sp>
      <p:sp>
        <p:nvSpPr>
          <p:cNvPr id="13" name="文本框 12"/>
          <p:cNvSpPr txBox="1"/>
          <p:nvPr/>
        </p:nvSpPr>
        <p:spPr>
          <a:xfrm>
            <a:off x="562709" y="6228088"/>
            <a:ext cx="10100946" cy="400110"/>
          </a:xfrm>
          <a:prstGeom prst="rect">
            <a:avLst/>
          </a:prstGeom>
          <a:noFill/>
        </p:spPr>
        <p:txBody>
          <a:bodyPr wrap="square" rtlCol="0">
            <a:spAutoFit/>
          </a:bodyPr>
          <a:lstStyle/>
          <a:p>
            <a:r>
              <a:rPr lang="zh-CN" altLang="en-US" sz="2000" b="1" dirty="0">
                <a:solidFill>
                  <a:schemeClr val="accent1"/>
                </a:solidFill>
                <a:latin typeface="微软雅黑" charset="0"/>
                <a:ea typeface="微软雅黑" charset="0"/>
                <a:sym typeface="+mn-ea"/>
              </a:rPr>
              <a:t>二</a:t>
            </a:r>
            <a:r>
              <a:rPr lang="zh-CN" altLang="en-US" sz="2000" b="1" dirty="0" smtClean="0">
                <a:solidFill>
                  <a:schemeClr val="accent1"/>
                </a:solidFill>
                <a:latin typeface="微软雅黑" charset="0"/>
                <a:ea typeface="微软雅黑" charset="0"/>
                <a:sym typeface="+mn-ea"/>
              </a:rPr>
              <a:t>期建设重点</a:t>
            </a:r>
            <a:r>
              <a:rPr lang="en-US" altLang="zh-CN" sz="2000" b="1" dirty="0" smtClean="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建议</a:t>
            </a:r>
            <a:r>
              <a:rPr lang="en-US" altLang="zh-CN" sz="2000" b="1" dirty="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a:t>
            </a:r>
            <a:r>
              <a:rPr lang="zh-CN" altLang="en-US" sz="2000" dirty="0" smtClean="0">
                <a:solidFill>
                  <a:schemeClr val="accent1"/>
                </a:solidFill>
                <a:latin typeface="微软雅黑" panose="020B0503020204020204" pitchFamily="34" charset="-122"/>
                <a:ea typeface="微软雅黑" panose="020B0503020204020204" pitchFamily="34" charset="-122"/>
              </a:rPr>
              <a:t>提高</a:t>
            </a:r>
            <a:r>
              <a:rPr lang="zh-CN" altLang="en-US" sz="2000" dirty="0">
                <a:solidFill>
                  <a:schemeClr val="accent1"/>
                </a:solidFill>
                <a:latin typeface="微软雅黑" panose="020B0503020204020204" pitchFamily="34" charset="-122"/>
                <a:ea typeface="微软雅黑" panose="020B0503020204020204" pitchFamily="34" charset="-122"/>
              </a:rPr>
              <a:t>数据运营能力，优先满足自助查询与灵活分析</a:t>
            </a:r>
            <a:endParaRPr lang="en-US" altLang="zh-CN" sz="2800" b="1"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元数据中心</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3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3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3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13284</TotalTime>
  <Words>4126</Words>
  <Application>Microsoft Office PowerPoint</Application>
  <PresentationFormat>宽屏</PresentationFormat>
  <Paragraphs>438</Paragraphs>
  <Slides>61</Slides>
  <Notes>61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61</vt:i4>
      </vt:variant>
    </vt:vector>
  </HeadingPairs>
  <TitlesOfParts>
    <vt:vector size="71" baseType="lpstr">
      <vt:lpstr>Hiragino Sans GB W6</vt:lpstr>
      <vt:lpstr>inpin heiti</vt:lpstr>
      <vt:lpstr>宋体</vt:lpstr>
      <vt:lpstr>Microsoft YaHei</vt:lpstr>
      <vt:lpstr>Microsoft YaHei</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fancychuan@163.com</cp:lastModifiedBy>
  <cp:revision>836</cp:revision>
  <dcterms:created xsi:type="dcterms:W3CDTF">2021-04-21T14:02:55Z</dcterms:created>
  <dcterms:modified xsi:type="dcterms:W3CDTF">2021-07-17T03:14:12Z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